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7"/>
  </p:notesMasterIdLst>
  <p:sldIdLst>
    <p:sldId id="359" r:id="rId3"/>
    <p:sldId id="360" r:id="rId4"/>
    <p:sldId id="343" r:id="rId5"/>
    <p:sldId id="362" r:id="rId6"/>
  </p:sldIdLst>
  <p:sldSz cx="6858000" cy="9906000" type="A4"/>
  <p:notesSz cx="6735763" cy="9866313"/>
  <p:defaultTextStyle>
    <a:defPPr>
      <a:defRPr lang="ja-JP"/>
    </a:defPPr>
    <a:lvl1pPr marL="0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FF99"/>
    <a:srgbClr val="FF99CC"/>
    <a:srgbClr val="FF6699"/>
    <a:srgbClr val="FF99FF"/>
    <a:srgbClr val="FF6600"/>
    <a:srgbClr val="B5FE7E"/>
    <a:srgbClr val="FCD5B5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1" autoAdjust="0"/>
    <p:restoredTop sz="96552" autoAdjust="0"/>
  </p:normalViewPr>
  <p:slideViewPr>
    <p:cSldViewPr>
      <p:cViewPr>
        <p:scale>
          <a:sx n="110" d="100"/>
          <a:sy n="110" d="100"/>
        </p:scale>
        <p:origin x="912" y="-1056"/>
      </p:cViewPr>
      <p:guideLst>
        <p:guide orient="horz" pos="3121"/>
        <p:guide pos="2160"/>
        <p:guide orient="horz" pos="3120"/>
      </p:guideLst>
    </p:cSldViewPr>
  </p:slideViewPr>
  <p:outlineViewPr>
    <p:cViewPr>
      <p:scale>
        <a:sx n="33" d="100"/>
        <a:sy n="33" d="100"/>
      </p:scale>
      <p:origin x="0" y="14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14"/>
    </p:cViewPr>
  </p:sorterViewPr>
  <p:notesViewPr>
    <p:cSldViewPr>
      <p:cViewPr varScale="1">
        <p:scale>
          <a:sx n="48" d="100"/>
          <a:sy n="48" d="100"/>
        </p:scale>
        <p:origin x="-3036" y="-90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70E08ED-7093-479B-A5B2-BE74D665229F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18091DBF-32E6-4655-8548-5451A4A1FC5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9633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91DBF-32E6-4655-8548-5451A4A1FC5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637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858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566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9365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131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717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888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4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4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23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65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017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400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0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0847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4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8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222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764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46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495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4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4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941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437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725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426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132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4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8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572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1"/>
            <a:ext cx="6172200" cy="1651001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79481-9E19-422B-ACD6-A521E0021961}" type="datetimeFigureOut">
              <a:rPr kumimoji="1" lang="ja-JP" altLang="en-US" smtClean="0"/>
              <a:t>2018/8/1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8"/>
            <a:ext cx="2171700" cy="527402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A2BD7-F163-4D0F-BE27-20E3F83CA1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452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1"/>
            <a:ext cx="6172200" cy="1651001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79481-9E19-422B-ACD6-A521E00219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2018/8/1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8"/>
            <a:ext cx="2171700" cy="527402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A2BD7-F163-4D0F-BE27-20E3F83CA1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9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23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8.png"/><Relationship Id="rId18" Type="http://schemas.microsoft.com/office/2007/relationships/hdphoto" Target="../media/hdphoto6.wdp"/><Relationship Id="rId26" Type="http://schemas.openxmlformats.org/officeDocument/2006/relationships/image" Target="../media/image16.png"/><Relationship Id="rId3" Type="http://schemas.openxmlformats.org/officeDocument/2006/relationships/image" Target="../media/image1.jpeg"/><Relationship Id="rId21" Type="http://schemas.openxmlformats.org/officeDocument/2006/relationships/image" Target="../media/image12.png"/><Relationship Id="rId34" Type="http://schemas.openxmlformats.org/officeDocument/2006/relationships/image" Target="../media/image24.png"/><Relationship Id="rId7" Type="http://schemas.openxmlformats.org/officeDocument/2006/relationships/image" Target="../media/image5.png"/><Relationship Id="rId12" Type="http://schemas.microsoft.com/office/2007/relationships/hdphoto" Target="../media/hdphoto3.wdp"/><Relationship Id="rId17" Type="http://schemas.openxmlformats.org/officeDocument/2006/relationships/image" Target="../media/image10.png"/><Relationship Id="rId25" Type="http://schemas.openxmlformats.org/officeDocument/2006/relationships/image" Target="../media/image15.jpeg"/><Relationship Id="rId3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microsoft.com/office/2007/relationships/hdphoto" Target="../media/hdphoto5.wdp"/><Relationship Id="rId20" Type="http://schemas.microsoft.com/office/2007/relationships/hdphoto" Target="../media/hdphoto7.wdp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14.png"/><Relationship Id="rId32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9.png"/><Relationship Id="rId23" Type="http://schemas.openxmlformats.org/officeDocument/2006/relationships/image" Target="../media/image13.jpeg"/><Relationship Id="rId28" Type="http://schemas.openxmlformats.org/officeDocument/2006/relationships/image" Target="../media/image18.emf"/><Relationship Id="rId36" Type="http://schemas.openxmlformats.org/officeDocument/2006/relationships/image" Target="../media/image26.png"/><Relationship Id="rId10" Type="http://schemas.microsoft.com/office/2007/relationships/hdphoto" Target="../media/hdphoto2.wdp"/><Relationship Id="rId19" Type="http://schemas.openxmlformats.org/officeDocument/2006/relationships/image" Target="../media/image11.png"/><Relationship Id="rId31" Type="http://schemas.openxmlformats.org/officeDocument/2006/relationships/image" Target="../media/image21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microsoft.com/office/2007/relationships/hdphoto" Target="../media/hdphoto4.wdp"/><Relationship Id="rId22" Type="http://schemas.microsoft.com/office/2007/relationships/hdphoto" Target="../media/hdphoto8.wdp"/><Relationship Id="rId27" Type="http://schemas.openxmlformats.org/officeDocument/2006/relationships/image" Target="../media/image17.png"/><Relationship Id="rId30" Type="http://schemas.openxmlformats.org/officeDocument/2006/relationships/image" Target="../media/image20.png"/><Relationship Id="rId35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0.jpg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tx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思考の吹き出し: 雲形 84">
            <a:extLst>
              <a:ext uri="{FF2B5EF4-FFF2-40B4-BE49-F238E27FC236}">
                <a16:creationId xmlns="" xmlns:a16="http://schemas.microsoft.com/office/drawing/2014/main" id="{E7A9759F-C306-4CA2-9BB2-CE04CB4C6538}"/>
              </a:ext>
            </a:extLst>
          </p:cNvPr>
          <p:cNvSpPr/>
          <p:nvPr/>
        </p:nvSpPr>
        <p:spPr>
          <a:xfrm flipV="1">
            <a:off x="604624" y="4194148"/>
            <a:ext cx="897365" cy="1313510"/>
          </a:xfrm>
          <a:prstGeom prst="cloudCallout">
            <a:avLst>
              <a:gd name="adj1" fmla="val -35135"/>
              <a:gd name="adj2" fmla="val 8448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="" xmlns:a16="http://schemas.microsoft.com/office/drawing/2014/main" id="{32FE139F-28FD-4298-A851-DCCE72A0C5FE}"/>
              </a:ext>
            </a:extLst>
          </p:cNvPr>
          <p:cNvSpPr/>
          <p:nvPr/>
        </p:nvSpPr>
        <p:spPr>
          <a:xfrm>
            <a:off x="555469" y="4180293"/>
            <a:ext cx="5910741" cy="4824000"/>
          </a:xfrm>
          <a:prstGeom prst="rect">
            <a:avLst/>
          </a:prstGeom>
          <a:solidFill>
            <a:schemeClr val="bg1"/>
          </a:solidFill>
        </p:spPr>
        <p:txBody>
          <a:bodyPr wrap="square" lIns="72000" rIns="72000" rtlCol="0" anchor="ctr">
            <a:spAutoFit/>
          </a:bodyPr>
          <a:lstStyle/>
          <a:p>
            <a:pPr algn="ctr"/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924" y="970316"/>
            <a:ext cx="6711507" cy="1354201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3">
                <a:lumMod val="75000"/>
              </a:schemeClr>
            </a:solidFill>
          </a:ln>
        </p:spPr>
        <p:txBody>
          <a:bodyPr wrap="square" lIns="91424" tIns="45712" rIns="91424" bIns="45712" rtlCol="0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年１月から全ての農産物を対象に収入減少を補てん</a:t>
            </a:r>
            <a:r>
              <a:rPr lang="ja-JP" alt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endParaRPr lang="en-US" altLang="ja-JP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800" b="1" dirty="0" smtClean="0">
                <a:ln w="38100" cmpd="dbl">
                  <a:solidFill>
                    <a:srgbClr val="FF66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4800" b="1" dirty="0" smtClean="0">
                <a:ln w="38100" cmpd="dbl">
                  <a:solidFill>
                    <a:srgbClr val="FF66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4800" b="1" dirty="0" smtClean="0">
                <a:ln w="38100" cmpd="dbl">
                  <a:solidFill>
                    <a:srgbClr val="FF66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収入保険</a:t>
            </a:r>
            <a:r>
              <a:rPr lang="en-US" altLang="ja-JP" sz="4800" b="1" dirty="0" smtClean="0">
                <a:ln w="38100" cmpd="dbl">
                  <a:solidFill>
                    <a:srgbClr val="FF6600"/>
                  </a:solidFill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endParaRPr lang="en-US" altLang="ja-JP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endParaRPr lang="en-US" altLang="ja-JP" sz="800" b="1" dirty="0">
              <a:ln w="38100" cmpd="dbl">
                <a:solidFill>
                  <a:srgbClr val="FF6600"/>
                </a:solidFill>
              </a:ln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00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="" xmlns:a16="http://schemas.microsoft.com/office/drawing/2014/main" id="{3D5CC611-C789-46F0-AEC1-252F60BCE316}"/>
              </a:ext>
            </a:extLst>
          </p:cNvPr>
          <p:cNvSpPr/>
          <p:nvPr/>
        </p:nvSpPr>
        <p:spPr>
          <a:xfrm>
            <a:off x="0" y="366105"/>
            <a:ext cx="3717032" cy="523220"/>
          </a:xfrm>
          <a:prstGeom prst="rect">
            <a:avLst/>
          </a:prstGeom>
        </p:spPr>
        <p:txBody>
          <a:bodyPr wrap="square" lIns="72000" rIns="72000" rtlCol="0" anchor="ctr">
            <a:spAutoFit/>
          </a:bodyPr>
          <a:lstStyle/>
          <a:p>
            <a:r>
              <a:rPr lang="ja-JP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農業を経営する皆様へ</a:t>
            </a:r>
          </a:p>
        </p:txBody>
      </p:sp>
      <p:pic>
        <p:nvPicPr>
          <p:cNvPr id="5" name="図 4">
            <a:extLst>
              <a:ext uri="{FF2B5EF4-FFF2-40B4-BE49-F238E27FC236}">
                <a16:creationId xmlns="" xmlns:a16="http://schemas.microsoft.com/office/drawing/2014/main" id="{3EEDA01F-F399-4835-8AB0-FD5EF0A755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440" y="396680"/>
            <a:ext cx="1773936" cy="307848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="" xmlns:a16="http://schemas.microsoft.com/office/drawing/2014/main" id="{1719745E-804F-4B67-B513-E4B1F13AF5D5}"/>
              </a:ext>
            </a:extLst>
          </p:cNvPr>
          <p:cNvSpPr/>
          <p:nvPr/>
        </p:nvSpPr>
        <p:spPr>
          <a:xfrm>
            <a:off x="664302" y="8749743"/>
            <a:ext cx="5824030" cy="113877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>
                <a:shade val="5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4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F497D">
                    <a:lumMod val="75000"/>
                  </a:srgbClr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収入保険は様々なリスクから</a:t>
            </a:r>
            <a:endParaRPr lang="en-US" altLang="ja-JP" sz="3400" b="1" dirty="0">
              <a:ln w="9525">
                <a:solidFill>
                  <a:prstClr val="white"/>
                </a:solidFill>
                <a:prstDash val="solid"/>
              </a:ln>
              <a:solidFill>
                <a:srgbClr val="1F497D">
                  <a:lumMod val="75000"/>
                </a:srgbClr>
              </a:solidFill>
              <a:effectLst>
                <a:outerShdw blurRad="12700" dist="38100" dir="2700000" algn="tl" rotWithShape="0">
                  <a:srgbClr val="4BACC6">
                    <a:lumMod val="60000"/>
                    <a:lumOff val="40000"/>
                  </a:srgbClr>
                </a:outerShdw>
              </a:effectLst>
            </a:endParaRPr>
          </a:p>
          <a:p>
            <a:pPr algn="ctr"/>
            <a:r>
              <a:rPr lang="ja-JP" altLang="en-US" sz="34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F497D">
                    <a:lumMod val="75000"/>
                  </a:srgbClr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農業経営を守ります！！</a:t>
            </a:r>
          </a:p>
        </p:txBody>
      </p:sp>
      <p:pic>
        <p:nvPicPr>
          <p:cNvPr id="7" name="図 6">
            <a:extLst>
              <a:ext uri="{FF2B5EF4-FFF2-40B4-BE49-F238E27FC236}">
                <a16:creationId xmlns="" xmlns:a16="http://schemas.microsoft.com/office/drawing/2014/main" id="{C5A60D6A-CEA1-4F9B-A753-95221A2150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4" y="2691173"/>
            <a:ext cx="719192" cy="889984"/>
          </a:xfrm>
          <a:prstGeom prst="rect">
            <a:avLst/>
          </a:prstGeom>
        </p:spPr>
      </p:pic>
      <p:sp>
        <p:nvSpPr>
          <p:cNvPr id="14" name="角丸四角形吹き出し 110">
            <a:extLst>
              <a:ext uri="{FF2B5EF4-FFF2-40B4-BE49-F238E27FC236}">
                <a16:creationId xmlns="" xmlns:a16="http://schemas.microsoft.com/office/drawing/2014/main" id="{6F8C477C-C0BE-4302-9D4B-87E5EF68108A}"/>
              </a:ext>
            </a:extLst>
          </p:cNvPr>
          <p:cNvSpPr/>
          <p:nvPr/>
        </p:nvSpPr>
        <p:spPr>
          <a:xfrm>
            <a:off x="850125" y="2540842"/>
            <a:ext cx="3947027" cy="820226"/>
          </a:xfrm>
          <a:prstGeom prst="wedgeRoundRectCallout">
            <a:avLst>
              <a:gd name="adj1" fmla="val -58108"/>
              <a:gd name="adj2" fmla="val 2381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農業で新しい品目の導入、販路拡大などにチャレンジしたいんだけど、様々なリスクがあるんだよねー。</a:t>
            </a:r>
            <a:endParaRPr lang="en-US" altLang="ja-JP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="" xmlns:a16="http://schemas.microsoft.com/office/drawing/2014/main" id="{F60686D1-ADE3-454C-B0DD-C514D805909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198" y="3414287"/>
            <a:ext cx="711233" cy="889985"/>
          </a:xfrm>
          <a:prstGeom prst="rect">
            <a:avLst/>
          </a:prstGeom>
        </p:spPr>
      </p:pic>
      <p:sp>
        <p:nvSpPr>
          <p:cNvPr id="82" name="角丸四角形吹き出し 105">
            <a:extLst>
              <a:ext uri="{FF2B5EF4-FFF2-40B4-BE49-F238E27FC236}">
                <a16:creationId xmlns="" xmlns:a16="http://schemas.microsoft.com/office/drawing/2014/main" id="{89F04863-05E0-45A5-BEC5-4E8E165C3E6D}"/>
              </a:ext>
            </a:extLst>
          </p:cNvPr>
          <p:cNvSpPr/>
          <p:nvPr/>
        </p:nvSpPr>
        <p:spPr>
          <a:xfrm>
            <a:off x="3784744" y="3476513"/>
            <a:ext cx="2140529" cy="672890"/>
          </a:xfrm>
          <a:prstGeom prst="wedgeRoundRectCallout">
            <a:avLst>
              <a:gd name="adj1" fmla="val 63448"/>
              <a:gd name="adj2" fmla="val -928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大丈夫、収入保険に</a:t>
            </a:r>
            <a:endParaRPr lang="en-US" altLang="ja-JP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まかせてください！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845293" y="1424608"/>
            <a:ext cx="2578521" cy="648072"/>
          </a:xfrm>
          <a:prstGeom prst="rect">
            <a:avLst/>
          </a:prstGeom>
        </p:spPr>
        <p:txBody>
          <a:bodyPr wrap="square" lIns="72000" rIns="72000" rtlCol="0" anchor="ctr">
            <a:spAutoFit/>
          </a:bodyPr>
          <a:lstStyle/>
          <a:p>
            <a:pPr algn="ctr"/>
            <a:endParaRPr kumimoji="1" lang="ja-JP" altLang="en-US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-3555776" y="929372"/>
            <a:ext cx="2160240" cy="1143308"/>
          </a:xfrm>
          <a:prstGeom prst="rect">
            <a:avLst/>
          </a:prstGeom>
        </p:spPr>
        <p:txBody>
          <a:bodyPr wrap="square" lIns="72000" rIns="72000" rtlCol="0" anchor="ctr">
            <a:spAutoFit/>
          </a:bodyPr>
          <a:lstStyle/>
          <a:p>
            <a:pPr algn="ctr"/>
            <a:endParaRPr kumimoji="1" lang="ja-JP" altLang="en-US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656828" y="1676469"/>
            <a:ext cx="2088810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72000" rIns="72000" rtlCol="0" anchor="ctr">
            <a:spAutoFit/>
          </a:bodyPr>
          <a:lstStyle/>
          <a:p>
            <a:r>
              <a:rPr kumimoji="1" lang="ja-JP" altLang="en-U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が始まります！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301384" y="-4519"/>
            <a:ext cx="1584000" cy="27699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補償内容説明用</a:t>
            </a:r>
          </a:p>
        </p:txBody>
      </p:sp>
      <p:sp>
        <p:nvSpPr>
          <p:cNvPr id="60" name="角丸四角形 77">
            <a:extLst>
              <a:ext uri="{FF2B5EF4-FFF2-40B4-BE49-F238E27FC236}">
                <a16:creationId xmlns:a16="http://schemas.microsoft.com/office/drawing/2014/main" xmlns="" id="{42AA615C-116C-4CFF-8C46-AD5775FB0F5D}"/>
              </a:ext>
            </a:extLst>
          </p:cNvPr>
          <p:cNvSpPr/>
          <p:nvPr/>
        </p:nvSpPr>
        <p:spPr>
          <a:xfrm>
            <a:off x="3818600" y="5396854"/>
            <a:ext cx="2304229" cy="1006409"/>
          </a:xfrm>
          <a:prstGeom prst="roundRect">
            <a:avLst>
              <a:gd name="adj" fmla="val 7289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144000" indent="-457200" algn="ctr"/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けがや病気で</a:t>
            </a:r>
            <a:endParaRPr lang="en-US" altLang="ja-JP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144000" indent="-457200" algn="ctr"/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収穫ができない</a:t>
            </a:r>
          </a:p>
        </p:txBody>
      </p:sp>
      <p:sp>
        <p:nvSpPr>
          <p:cNvPr id="61" name="角丸四角形 77">
            <a:extLst>
              <a:ext uri="{FF2B5EF4-FFF2-40B4-BE49-F238E27FC236}">
                <a16:creationId xmlns:a16="http://schemas.microsoft.com/office/drawing/2014/main" xmlns="" id="{8DB5A963-A0E6-4B18-B21C-31FD189B88A8}"/>
              </a:ext>
            </a:extLst>
          </p:cNvPr>
          <p:cNvSpPr/>
          <p:nvPr/>
        </p:nvSpPr>
        <p:spPr>
          <a:xfrm>
            <a:off x="942363" y="4319577"/>
            <a:ext cx="2316418" cy="1006409"/>
          </a:xfrm>
          <a:prstGeom prst="roundRect">
            <a:avLst>
              <a:gd name="adj" fmla="val 7289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144000" indent="-457200" algn="ctr"/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自然災害</a:t>
            </a:r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や鳥獣害などで収量が下がった</a:t>
            </a:r>
            <a:endParaRPr lang="en-US" altLang="ja-JP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xmlns="" id="{B1564062-2B5A-4C01-9256-B6DD561E798D}"/>
              </a:ext>
            </a:extLst>
          </p:cNvPr>
          <p:cNvGrpSpPr/>
          <p:nvPr/>
        </p:nvGrpSpPr>
        <p:grpSpPr>
          <a:xfrm>
            <a:off x="1196636" y="4879237"/>
            <a:ext cx="971928" cy="505466"/>
            <a:chOff x="2525280" y="8606344"/>
            <a:chExt cx="1982979" cy="2115219"/>
          </a:xfrm>
        </p:grpSpPr>
        <p:pic>
          <p:nvPicPr>
            <p:cNvPr id="63" name="図 62">
              <a:extLst>
                <a:ext uri="{FF2B5EF4-FFF2-40B4-BE49-F238E27FC236}">
                  <a16:creationId xmlns:a16="http://schemas.microsoft.com/office/drawing/2014/main" xmlns="" id="{0CACFAF1-8B57-4075-9D1C-307DEBCB72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110" t="34900" b="-1"/>
            <a:stretch/>
          </p:blipFill>
          <p:spPr>
            <a:xfrm>
              <a:off x="3290772" y="8606344"/>
              <a:ext cx="1217487" cy="2093198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xmlns="" id="{55A33C8E-757E-41F1-B6E9-7CFA0A4CAD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807409">
              <a:off x="3569334" y="9481679"/>
              <a:ext cx="116527" cy="182227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xmlns="" id="{B61374AA-68A9-40A9-9181-334B382F32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20541459">
              <a:off x="3793692" y="9166334"/>
              <a:ext cx="112420" cy="175804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xmlns="" id="{3ABC92C5-CF51-4411-B4F0-F234632299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741106">
              <a:off x="3792859" y="9456048"/>
              <a:ext cx="110967" cy="173532"/>
            </a:xfrm>
            <a:prstGeom prst="rect">
              <a:avLst/>
            </a:prstGeom>
          </p:spPr>
        </p:pic>
        <p:pic>
          <p:nvPicPr>
            <p:cNvPr id="67" name="図 66">
              <a:extLst>
                <a:ext uri="{FF2B5EF4-FFF2-40B4-BE49-F238E27FC236}">
                  <a16:creationId xmlns:a16="http://schemas.microsoft.com/office/drawing/2014/main" xmlns="" id="{3FCF8CB7-E44B-47C2-B940-5DB57702FD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17780849">
              <a:off x="4201126" y="10057844"/>
              <a:ext cx="129672" cy="202783"/>
            </a:xfrm>
            <a:prstGeom prst="rect">
              <a:avLst/>
            </a:prstGeom>
          </p:spPr>
        </p:pic>
        <p:pic>
          <p:nvPicPr>
            <p:cNvPr id="68" name="図 67">
              <a:extLst>
                <a:ext uri="{FF2B5EF4-FFF2-40B4-BE49-F238E27FC236}">
                  <a16:creationId xmlns:a16="http://schemas.microsoft.com/office/drawing/2014/main" xmlns="" id="{2540F443-2554-4258-A8A5-C16265B79C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15365344">
              <a:off x="3987299" y="10094142"/>
              <a:ext cx="114015" cy="181970"/>
            </a:xfrm>
            <a:prstGeom prst="rect">
              <a:avLst/>
            </a:prstGeom>
          </p:spPr>
        </p:pic>
        <p:pic>
          <p:nvPicPr>
            <p:cNvPr id="70" name="図 69">
              <a:extLst>
                <a:ext uri="{FF2B5EF4-FFF2-40B4-BE49-F238E27FC236}">
                  <a16:creationId xmlns:a16="http://schemas.microsoft.com/office/drawing/2014/main" xmlns="" id="{64FBEEA3-2907-4FE4-91F5-BF5FBBC7D4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 cstate="print">
              <a:extLst>
                <a:ext uri="{BEBA8EAE-BF5A-486C-A8C5-ECC9F3942E4B}">
                  <a14:imgProps xmlns:a14="http://schemas.microsoft.com/office/drawing/2010/main">
                    <a14:imgLayer r:embed="rId18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5400000">
              <a:off x="3443297" y="10088943"/>
              <a:ext cx="126380" cy="197635"/>
            </a:xfrm>
            <a:prstGeom prst="rect">
              <a:avLst/>
            </a:prstGeom>
          </p:spPr>
        </p:pic>
        <p:pic>
          <p:nvPicPr>
            <p:cNvPr id="77" name="図 76">
              <a:extLst>
                <a:ext uri="{FF2B5EF4-FFF2-40B4-BE49-F238E27FC236}">
                  <a16:creationId xmlns:a16="http://schemas.microsoft.com/office/drawing/2014/main" xmlns="" id="{756F5CA7-ED87-400B-B0BB-D8D0881623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17780849">
              <a:off x="3969848" y="9851644"/>
              <a:ext cx="129672" cy="202783"/>
            </a:xfrm>
            <a:prstGeom prst="rect">
              <a:avLst/>
            </a:prstGeom>
          </p:spPr>
        </p:pic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xmlns="" id="{E760FF96-F84D-42FB-B75E-2AFE715FE047}"/>
                </a:ext>
              </a:extLst>
            </p:cNvPr>
            <p:cNvSpPr/>
            <p:nvPr/>
          </p:nvSpPr>
          <p:spPr>
            <a:xfrm>
              <a:off x="3158761" y="8606344"/>
              <a:ext cx="390969" cy="252906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xmlns="" id="{4E89A606-1FB5-4B8F-BACB-CA60815E02D9}"/>
                </a:ext>
              </a:extLst>
            </p:cNvPr>
            <p:cNvSpPr/>
            <p:nvPr/>
          </p:nvSpPr>
          <p:spPr>
            <a:xfrm>
              <a:off x="3158761" y="9691631"/>
              <a:ext cx="301450" cy="261404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84" name="図 83">
              <a:extLst>
                <a:ext uri="{FF2B5EF4-FFF2-40B4-BE49-F238E27FC236}">
                  <a16:creationId xmlns:a16="http://schemas.microsoft.com/office/drawing/2014/main" xmlns="" id="{A538EFAE-16CC-4E59-9069-DF39F7DE73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110" t="34900" b="-1"/>
            <a:stretch/>
          </p:blipFill>
          <p:spPr>
            <a:xfrm>
              <a:off x="2525280" y="8628365"/>
              <a:ext cx="1217487" cy="2093198"/>
            </a:xfrm>
            <a:prstGeom prst="rect">
              <a:avLst/>
            </a:prstGeom>
          </p:spPr>
        </p:pic>
        <p:pic>
          <p:nvPicPr>
            <p:cNvPr id="86" name="図 85">
              <a:extLst>
                <a:ext uri="{FF2B5EF4-FFF2-40B4-BE49-F238E27FC236}">
                  <a16:creationId xmlns:a16="http://schemas.microsoft.com/office/drawing/2014/main" xmlns="" id="{E8D5F539-A2A8-4871-A35D-9FA3E0258D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BEBA8EAE-BF5A-486C-A8C5-ECC9F3942E4B}">
                  <a14:imgProps xmlns:a14="http://schemas.microsoft.com/office/drawing/2010/main">
                    <a14:imgLayer r:embed="rId20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20321792">
              <a:off x="2915862" y="9290024"/>
              <a:ext cx="117680" cy="184030"/>
            </a:xfrm>
            <a:prstGeom prst="rect">
              <a:avLst/>
            </a:prstGeom>
          </p:spPr>
        </p:pic>
        <p:pic>
          <p:nvPicPr>
            <p:cNvPr id="87" name="図 86">
              <a:extLst>
                <a:ext uri="{FF2B5EF4-FFF2-40B4-BE49-F238E27FC236}">
                  <a16:creationId xmlns:a16="http://schemas.microsoft.com/office/drawing/2014/main" xmlns="" id="{4E1B6C0D-8698-4738-B277-020B1AEBE7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1" cstate="print">
              <a:extLst>
                <a:ext uri="{BEBA8EAE-BF5A-486C-A8C5-ECC9F3942E4B}">
                  <a14:imgProps xmlns:a14="http://schemas.microsoft.com/office/drawing/2010/main">
                    <a14:imgLayer r:embed="rId22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20321792">
              <a:off x="2887973" y="9539694"/>
              <a:ext cx="128752" cy="201344"/>
            </a:xfrm>
            <a:prstGeom prst="rect">
              <a:avLst/>
            </a:prstGeom>
          </p:spPr>
        </p:pic>
        <p:pic>
          <p:nvPicPr>
            <p:cNvPr id="88" name="図 87">
              <a:extLst>
                <a:ext uri="{FF2B5EF4-FFF2-40B4-BE49-F238E27FC236}">
                  <a16:creationId xmlns:a16="http://schemas.microsoft.com/office/drawing/2014/main" xmlns="" id="{D8488A9F-37E0-4B99-9281-4074DB85E1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BEBA8EAE-BF5A-486C-A8C5-ECC9F3942E4B}">
                  <a14:imgProps xmlns:a14="http://schemas.microsoft.com/office/drawing/2010/main">
                    <a14:imgLayer r:embed="rId20">
                      <a14:imgEffect>
                        <a14:backgroundRemoval t="0" b="100000" l="0" r="5289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797"/>
            <a:stretch/>
          </p:blipFill>
          <p:spPr>
            <a:xfrm rot="20321792">
              <a:off x="3207156" y="10045864"/>
              <a:ext cx="117680" cy="184030"/>
            </a:xfrm>
            <a:prstGeom prst="rect">
              <a:avLst/>
            </a:prstGeom>
          </p:spPr>
        </p:pic>
      </p:grpSp>
      <p:sp>
        <p:nvSpPr>
          <p:cNvPr id="89" name="角丸四角形 77">
            <a:extLst>
              <a:ext uri="{FF2B5EF4-FFF2-40B4-BE49-F238E27FC236}">
                <a16:creationId xmlns:a16="http://schemas.microsoft.com/office/drawing/2014/main" xmlns="" id="{A6CCB0BA-7E3C-4B66-ABDE-BE2ED2EC161B}"/>
              </a:ext>
            </a:extLst>
          </p:cNvPr>
          <p:cNvSpPr/>
          <p:nvPr/>
        </p:nvSpPr>
        <p:spPr>
          <a:xfrm>
            <a:off x="956971" y="6472938"/>
            <a:ext cx="2316418" cy="1045239"/>
          </a:xfrm>
          <a:prstGeom prst="roundRect">
            <a:avLst>
              <a:gd name="adj" fmla="val 7289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144000" indent="-457200" algn="ctr"/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倉庫が浸水して</a:t>
            </a:r>
            <a:endParaRPr lang="en-US" altLang="ja-JP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144000" indent="-457200" algn="ctr"/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売り物にならない</a:t>
            </a:r>
          </a:p>
        </p:txBody>
      </p:sp>
      <p:pic>
        <p:nvPicPr>
          <p:cNvPr id="90" name="Picture 2" descr="\\MLN_keieikyoku01\経営局\12保険課\総務班\総務班（総括係）\フリー素材\99-I-048.jpg">
            <a:extLst>
              <a:ext uri="{FF2B5EF4-FFF2-40B4-BE49-F238E27FC236}">
                <a16:creationId xmlns:a16="http://schemas.microsoft.com/office/drawing/2014/main" xmlns="" id="{84A29CFC-A178-4E5B-8A6C-356FAB1E4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649" y="7068618"/>
            <a:ext cx="559241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xmlns="" id="{7FDB6BCF-5FA1-4664-9ADC-419D2FA4723C}"/>
              </a:ext>
            </a:extLst>
          </p:cNvPr>
          <p:cNvSpPr/>
          <p:nvPr/>
        </p:nvSpPr>
        <p:spPr>
          <a:xfrm>
            <a:off x="1306306" y="7362972"/>
            <a:ext cx="572394" cy="134350"/>
          </a:xfrm>
          <a:prstGeom prst="rect">
            <a:avLst/>
          </a:prstGeom>
          <a:solidFill>
            <a:schemeClr val="accent5">
              <a:lumMod val="50000"/>
              <a:alpha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角丸四角形 77">
            <a:extLst>
              <a:ext uri="{FF2B5EF4-FFF2-40B4-BE49-F238E27FC236}">
                <a16:creationId xmlns:a16="http://schemas.microsoft.com/office/drawing/2014/main" xmlns="" id="{6AA6B20F-0766-453F-970D-11F3F0B36905}"/>
              </a:ext>
            </a:extLst>
          </p:cNvPr>
          <p:cNvSpPr/>
          <p:nvPr/>
        </p:nvSpPr>
        <p:spPr>
          <a:xfrm>
            <a:off x="3845293" y="6467072"/>
            <a:ext cx="2304229" cy="1043683"/>
          </a:xfrm>
          <a:prstGeom prst="roundRect">
            <a:avLst>
              <a:gd name="adj" fmla="val 7289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144000" indent="-457200" algn="ctr"/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取引先が</a:t>
            </a:r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倒産した</a:t>
            </a:r>
            <a:endParaRPr lang="en-US" altLang="ja-JP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93" name="図 92">
            <a:extLst>
              <a:ext uri="{FF2B5EF4-FFF2-40B4-BE49-F238E27FC236}">
                <a16:creationId xmlns:a16="http://schemas.microsoft.com/office/drawing/2014/main" xmlns="" id="{A7F7637D-9D6B-4445-A556-4DDD1D99E7E2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120" y="6804889"/>
            <a:ext cx="999884" cy="644726"/>
          </a:xfrm>
          <a:prstGeom prst="rect">
            <a:avLst/>
          </a:prstGeom>
        </p:spPr>
      </p:pic>
      <p:sp>
        <p:nvSpPr>
          <p:cNvPr id="94" name="角丸四角形 77">
            <a:extLst>
              <a:ext uri="{FF2B5EF4-FFF2-40B4-BE49-F238E27FC236}">
                <a16:creationId xmlns:a16="http://schemas.microsoft.com/office/drawing/2014/main" xmlns="" id="{E381760E-C28C-48AE-A277-8FE74EA3E6B4}"/>
              </a:ext>
            </a:extLst>
          </p:cNvPr>
          <p:cNvSpPr/>
          <p:nvPr/>
        </p:nvSpPr>
        <p:spPr>
          <a:xfrm>
            <a:off x="3845293" y="7591001"/>
            <a:ext cx="2316418" cy="1043683"/>
          </a:xfrm>
          <a:prstGeom prst="roundRect">
            <a:avLst>
              <a:gd name="adj" fmla="val 7289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144000" indent="-457200" algn="ctr"/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輸出したが為替変動</a:t>
            </a:r>
            <a:endParaRPr lang="en-US" altLang="ja-JP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144000" indent="-457200" algn="ctr"/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で大損した</a:t>
            </a:r>
            <a:endParaRPr lang="ja-JP" alt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角丸四角形 77">
            <a:extLst>
              <a:ext uri="{FF2B5EF4-FFF2-40B4-BE49-F238E27FC236}">
                <a16:creationId xmlns:a16="http://schemas.microsoft.com/office/drawing/2014/main" xmlns="" id="{8DF7B47E-DCF7-4090-A634-52D511FEE124}"/>
              </a:ext>
            </a:extLst>
          </p:cNvPr>
          <p:cNvSpPr/>
          <p:nvPr/>
        </p:nvSpPr>
        <p:spPr>
          <a:xfrm>
            <a:off x="969160" y="7575157"/>
            <a:ext cx="2304229" cy="1070313"/>
          </a:xfrm>
          <a:prstGeom prst="roundRect">
            <a:avLst>
              <a:gd name="adj" fmla="val 7289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144000" indent="-457200" algn="ctr"/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盗難や運搬中の</a:t>
            </a:r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事故</a:t>
            </a:r>
            <a:endParaRPr lang="en-US" altLang="ja-JP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144000" indent="-457200" algn="ctr"/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にあった</a:t>
            </a:r>
            <a:endParaRPr lang="en-US" altLang="ja-JP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96" name="図 95">
            <a:extLst>
              <a:ext uri="{FF2B5EF4-FFF2-40B4-BE49-F238E27FC236}">
                <a16:creationId xmlns:a16="http://schemas.microsoft.com/office/drawing/2014/main" xmlns="" id="{7A19843E-6807-4582-99AB-31B072F68E87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058" y="8162634"/>
            <a:ext cx="1067593" cy="466177"/>
          </a:xfrm>
          <a:prstGeom prst="rect">
            <a:avLst/>
          </a:prstGeom>
        </p:spPr>
      </p:pic>
      <p:pic>
        <p:nvPicPr>
          <p:cNvPr id="97" name="Picture 3">
            <a:extLst>
              <a:ext uri="{FF2B5EF4-FFF2-40B4-BE49-F238E27FC236}">
                <a16:creationId xmlns:a16="http://schemas.microsoft.com/office/drawing/2014/main" xmlns="" id="{11727DD2-4A23-4893-9BB0-45064A7FFE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21"/>
          <a:stretch/>
        </p:blipFill>
        <p:spPr bwMode="auto">
          <a:xfrm rot="890699">
            <a:off x="4822731" y="8467539"/>
            <a:ext cx="785531" cy="14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xmlns="" id="{60F372B5-28C2-43D2-BC3F-EE72E8FED2C9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992" y="8167133"/>
            <a:ext cx="686984" cy="457024"/>
          </a:xfrm>
          <a:prstGeom prst="rect">
            <a:avLst/>
          </a:prstGeom>
        </p:spPr>
      </p:pic>
      <p:pic>
        <p:nvPicPr>
          <p:cNvPr id="99" name="図 98">
            <a:extLst>
              <a:ext uri="{FF2B5EF4-FFF2-40B4-BE49-F238E27FC236}">
                <a16:creationId xmlns:a16="http://schemas.microsoft.com/office/drawing/2014/main" xmlns="" id="{939D9202-98C6-4DEB-B6C8-0C8DC2C9B04B}"/>
              </a:ext>
            </a:extLst>
          </p:cNvPr>
          <p:cNvPicPr/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132" y="8129191"/>
            <a:ext cx="637166" cy="512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図 99">
            <a:extLst>
              <a:ext uri="{FF2B5EF4-FFF2-40B4-BE49-F238E27FC236}">
                <a16:creationId xmlns:a16="http://schemas.microsoft.com/office/drawing/2014/main" xmlns="" id="{83AB54D3-9D59-4BE7-9205-A6792B68917D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407" y="5917705"/>
            <a:ext cx="738440" cy="509316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xmlns="" id="{91CB04FE-BD74-4AD3-8BB9-1DD9B86887C3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489" y="5977684"/>
            <a:ext cx="758226" cy="393632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xmlns="" id="{CD69ED84-61F2-4D19-AC2F-8C65FA00E39E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14" y="7127252"/>
            <a:ext cx="821664" cy="378436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xmlns="" id="{5D171249-26FF-4ED6-BC82-35CA54C80381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449" y="8162633"/>
            <a:ext cx="587379" cy="446603"/>
          </a:xfrm>
          <a:prstGeom prst="rect">
            <a:avLst/>
          </a:prstGeom>
        </p:spPr>
      </p:pic>
      <p:sp>
        <p:nvSpPr>
          <p:cNvPr id="104" name="角丸四角形 77">
            <a:extLst>
              <a:ext uri="{FF2B5EF4-FFF2-40B4-BE49-F238E27FC236}">
                <a16:creationId xmlns:a16="http://schemas.microsoft.com/office/drawing/2014/main" xmlns="" id="{37F2BC64-E2D9-4B8D-90AE-1AE2D0505E6A}"/>
              </a:ext>
            </a:extLst>
          </p:cNvPr>
          <p:cNvSpPr/>
          <p:nvPr/>
        </p:nvSpPr>
        <p:spPr>
          <a:xfrm>
            <a:off x="946287" y="5396880"/>
            <a:ext cx="2316418" cy="1005657"/>
          </a:xfrm>
          <a:prstGeom prst="roundRect">
            <a:avLst>
              <a:gd name="adj" fmla="val 7289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144000" indent="-457200" algn="ctr"/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災害で作付不能に</a:t>
            </a:r>
            <a:endParaRPr lang="en-US" altLang="ja-JP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144000" indent="-457200" algn="ctr"/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なった</a:t>
            </a:r>
            <a:endParaRPr lang="en-US" altLang="ja-JP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5" name="図 104">
            <a:extLst>
              <a:ext uri="{FF2B5EF4-FFF2-40B4-BE49-F238E27FC236}">
                <a16:creationId xmlns:a16="http://schemas.microsoft.com/office/drawing/2014/main" xmlns="" id="{42CFB1BF-5BDD-45B9-9B73-7D8A75E623BC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116" y="5964424"/>
            <a:ext cx="779846" cy="397367"/>
          </a:xfrm>
          <a:prstGeom prst="rect">
            <a:avLst/>
          </a:prstGeom>
        </p:spPr>
      </p:pic>
      <p:sp>
        <p:nvSpPr>
          <p:cNvPr id="106" name="角丸四角形 77">
            <a:extLst>
              <a:ext uri="{FF2B5EF4-FFF2-40B4-BE49-F238E27FC236}">
                <a16:creationId xmlns:a16="http://schemas.microsoft.com/office/drawing/2014/main" xmlns="" id="{CA0A8DA7-872F-49B6-AF9F-738A1F7D7003}"/>
              </a:ext>
            </a:extLst>
          </p:cNvPr>
          <p:cNvSpPr/>
          <p:nvPr/>
        </p:nvSpPr>
        <p:spPr>
          <a:xfrm>
            <a:off x="3806411" y="4343491"/>
            <a:ext cx="2316418" cy="998314"/>
          </a:xfrm>
          <a:prstGeom prst="roundRect">
            <a:avLst>
              <a:gd name="adj" fmla="val 7289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144000" indent="-457200" algn="ctr"/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市場</a:t>
            </a:r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価格が下がった</a:t>
            </a:r>
            <a:endParaRPr lang="en-US" altLang="ja-JP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7" name="図 106">
            <a:extLst>
              <a:ext uri="{FF2B5EF4-FFF2-40B4-BE49-F238E27FC236}">
                <a16:creationId xmlns:a16="http://schemas.microsoft.com/office/drawing/2014/main" xmlns="" id="{29EF742B-F339-47F6-B92F-AAE4C3FCCF6B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333" y="4747210"/>
            <a:ext cx="754933" cy="511169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xmlns="" id="{36930631-C8EE-4011-A1AB-BAE06E2BB387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260" y="4779323"/>
            <a:ext cx="929432" cy="405932"/>
          </a:xfrm>
          <a:prstGeom prst="rect">
            <a:avLst/>
          </a:prstGeom>
        </p:spPr>
      </p:pic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xmlns="" id="{4DEE0394-F6A0-41E6-B272-35D5AB66B036}"/>
              </a:ext>
            </a:extLst>
          </p:cNvPr>
          <p:cNvGrpSpPr/>
          <p:nvPr/>
        </p:nvGrpSpPr>
        <p:grpSpPr>
          <a:xfrm>
            <a:off x="5247964" y="4758610"/>
            <a:ext cx="632152" cy="479475"/>
            <a:chOff x="3788989" y="2161398"/>
            <a:chExt cx="1324260" cy="989058"/>
          </a:xfrm>
        </p:grpSpPr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xmlns="" id="{337016CF-AB38-431B-9455-4E5380CC48A0}"/>
                </a:ext>
              </a:extLst>
            </p:cNvPr>
            <p:cNvCxnSpPr/>
            <p:nvPr/>
          </p:nvCxnSpPr>
          <p:spPr>
            <a:xfrm>
              <a:off x="3788989" y="2161398"/>
              <a:ext cx="267925" cy="349191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xmlns="" id="{F6F0DABD-40EC-4E38-8A5D-10E2F0DD8A5E}"/>
                </a:ext>
              </a:extLst>
            </p:cNvPr>
            <p:cNvCxnSpPr/>
            <p:nvPr/>
          </p:nvCxnSpPr>
          <p:spPr>
            <a:xfrm flipV="1">
              <a:off x="4028294" y="2309863"/>
              <a:ext cx="173585" cy="20072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xmlns="" id="{8E0C0A97-C82B-4409-95D7-7FB21A1618B2}"/>
                </a:ext>
              </a:extLst>
            </p:cNvPr>
            <p:cNvCxnSpPr/>
            <p:nvPr/>
          </p:nvCxnSpPr>
          <p:spPr>
            <a:xfrm>
              <a:off x="4201879" y="2334914"/>
              <a:ext cx="320543" cy="66383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xmlns="" id="{F04D5948-4622-4387-97BE-A6627BEA88F6}"/>
                </a:ext>
              </a:extLst>
            </p:cNvPr>
            <p:cNvCxnSpPr/>
            <p:nvPr/>
          </p:nvCxnSpPr>
          <p:spPr>
            <a:xfrm flipV="1">
              <a:off x="4519138" y="2692462"/>
              <a:ext cx="317491" cy="30629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矢印コネクタ 113">
              <a:extLst>
                <a:ext uri="{FF2B5EF4-FFF2-40B4-BE49-F238E27FC236}">
                  <a16:creationId xmlns:a16="http://schemas.microsoft.com/office/drawing/2014/main" xmlns="" id="{7A9EB926-C9F2-4E24-AE62-1B220D21F408}"/>
                </a:ext>
              </a:extLst>
            </p:cNvPr>
            <p:cNvCxnSpPr/>
            <p:nvPr/>
          </p:nvCxnSpPr>
          <p:spPr>
            <a:xfrm>
              <a:off x="4836629" y="2711315"/>
              <a:ext cx="276620" cy="439141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5" name="図 114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894" y="4812517"/>
            <a:ext cx="644401" cy="540000"/>
          </a:xfrm>
          <a:prstGeom prst="rect">
            <a:avLst/>
          </a:prstGeom>
        </p:spPr>
      </p:pic>
      <p:sp>
        <p:nvSpPr>
          <p:cNvPr id="69" name="正方形/長方形 68"/>
          <p:cNvSpPr/>
          <p:nvPr/>
        </p:nvSpPr>
        <p:spPr>
          <a:xfrm>
            <a:off x="0" y="17695"/>
            <a:ext cx="199989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平成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30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８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月１日版</a:t>
            </a:r>
          </a:p>
        </p:txBody>
      </p:sp>
    </p:spTree>
    <p:extLst>
      <p:ext uri="{BB962C8B-B14F-4D97-AF65-F5344CB8AC3E}">
        <p14:creationId xmlns:p14="http://schemas.microsoft.com/office/powerpoint/2010/main" val="255160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tx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吹き出し 105">
            <a:extLst>
              <a:ext uri="{FF2B5EF4-FFF2-40B4-BE49-F238E27FC236}">
                <a16:creationId xmlns="" xmlns:a16="http://schemas.microsoft.com/office/drawing/2014/main" id="{326AF961-72E2-42CE-AEE1-F4BAFC317F0B}"/>
              </a:ext>
            </a:extLst>
          </p:cNvPr>
          <p:cNvSpPr/>
          <p:nvPr/>
        </p:nvSpPr>
        <p:spPr>
          <a:xfrm>
            <a:off x="1523965" y="1748122"/>
            <a:ext cx="4632867" cy="3097601"/>
          </a:xfrm>
          <a:prstGeom prst="wedgeRoundRectCallout">
            <a:avLst>
              <a:gd name="adj1" fmla="val 54817"/>
              <a:gd name="adj2" fmla="val 25198"/>
              <a:gd name="adj3" fmla="val 16667"/>
            </a:avLst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吹き出し 110">
            <a:extLst>
              <a:ext uri="{FF2B5EF4-FFF2-40B4-BE49-F238E27FC236}">
                <a16:creationId xmlns="" xmlns:a16="http://schemas.microsoft.com/office/drawing/2014/main" id="{0CF879AC-C5F0-40A0-8F8E-D4AC122F073E}"/>
              </a:ext>
            </a:extLst>
          </p:cNvPr>
          <p:cNvSpPr/>
          <p:nvPr/>
        </p:nvSpPr>
        <p:spPr>
          <a:xfrm>
            <a:off x="1523965" y="4953000"/>
            <a:ext cx="2592288" cy="478594"/>
          </a:xfrm>
          <a:prstGeom prst="wedgeRoundRectCallout">
            <a:avLst>
              <a:gd name="adj1" fmla="val -58108"/>
              <a:gd name="adj2" fmla="val 2381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掛金はいくらくらいなの？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角丸四角形吹き出し 105">
            <a:extLst>
              <a:ext uri="{FF2B5EF4-FFF2-40B4-BE49-F238E27FC236}">
                <a16:creationId xmlns="" xmlns:a16="http://schemas.microsoft.com/office/drawing/2014/main" id="{6DC31381-E763-445B-BCAD-9FCE9796F0C5}"/>
              </a:ext>
            </a:extLst>
          </p:cNvPr>
          <p:cNvSpPr/>
          <p:nvPr/>
        </p:nvSpPr>
        <p:spPr>
          <a:xfrm>
            <a:off x="1783514" y="5540026"/>
            <a:ext cx="4373318" cy="2808387"/>
          </a:xfrm>
          <a:prstGeom prst="wedgeRoundRectCallout">
            <a:avLst>
              <a:gd name="adj1" fmla="val 55167"/>
              <a:gd name="adj2" fmla="val 27347"/>
              <a:gd name="adj3" fmla="val 16667"/>
            </a:avLst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="" xmlns:a16="http://schemas.microsoft.com/office/drawing/2014/main" id="{01010954-E24C-4FFE-BF90-BB58185E23D8}"/>
              </a:ext>
            </a:extLst>
          </p:cNvPr>
          <p:cNvSpPr/>
          <p:nvPr/>
        </p:nvSpPr>
        <p:spPr>
          <a:xfrm>
            <a:off x="8470" y="193867"/>
            <a:ext cx="6876462" cy="4924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400" b="1" u="sng" dirty="0">
                <a:ln w="12700">
                  <a:solidFill>
                    <a:srgbClr val="4F81BD"/>
                  </a:solidFill>
                  <a:prstDash val="solid"/>
                </a:ln>
                <a:solidFill>
                  <a:prstClr val="black"/>
                </a:solidFill>
                <a:effectLst>
                  <a:outerShdw dist="38100" dir="2640000" algn="bl" rotWithShape="0">
                    <a:srgbClr val="4F81BD"/>
                  </a:outerShdw>
                </a:effectLst>
              </a:rPr>
              <a:t>様々なリスクに備えて収入保険に加入しましょう</a:t>
            </a:r>
            <a:r>
              <a:rPr lang="ja-JP" altLang="en-US" sz="2600" b="1" u="sng" dirty="0">
                <a:ln w="12700">
                  <a:solidFill>
                    <a:srgbClr val="4F81BD"/>
                  </a:solidFill>
                  <a:prstDash val="solid"/>
                </a:ln>
                <a:solidFill>
                  <a:prstClr val="black"/>
                </a:solidFill>
                <a:effectLst>
                  <a:outerShdw dist="38100" dir="2640000" algn="bl" rotWithShape="0">
                    <a:srgbClr val="4F81BD"/>
                  </a:outerShdw>
                </a:effectLst>
              </a:rPr>
              <a:t>！</a:t>
            </a:r>
            <a:endParaRPr lang="en-US" altLang="ja-JP" sz="2600" b="1" u="sng" dirty="0">
              <a:ln w="12700">
                <a:solidFill>
                  <a:srgbClr val="4F81BD"/>
                </a:solidFill>
                <a:prstDash val="solid"/>
              </a:ln>
              <a:solidFill>
                <a:prstClr val="black"/>
              </a:solidFill>
              <a:effectLst>
                <a:outerShdw dist="38100" dir="2640000" algn="bl" rotWithShape="0">
                  <a:srgbClr val="4F81BD"/>
                </a:outerShdw>
              </a:effectLst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="" xmlns:a16="http://schemas.microsoft.com/office/drawing/2014/main" id="{DD4EC2E0-14D6-4F7D-BB93-E89B427B7BF6}"/>
              </a:ext>
            </a:extLst>
          </p:cNvPr>
          <p:cNvSpPr/>
          <p:nvPr/>
        </p:nvSpPr>
        <p:spPr>
          <a:xfrm>
            <a:off x="2308617" y="700668"/>
            <a:ext cx="4504759" cy="338554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6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※</a:t>
            </a:r>
            <a:r>
              <a:rPr lang="ja-JP" altLang="en-US" sz="16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青色申告を行っている農業経営者が対象です。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="" xmlns:a16="http://schemas.microsoft.com/office/drawing/2014/main" id="{F3D3D52A-FD37-4F1D-8D74-83FE3FFF549E}"/>
              </a:ext>
            </a:extLst>
          </p:cNvPr>
          <p:cNvSpPr/>
          <p:nvPr/>
        </p:nvSpPr>
        <p:spPr>
          <a:xfrm>
            <a:off x="1867459" y="5793867"/>
            <a:ext cx="4225837" cy="2369880"/>
          </a:xfrm>
          <a:prstGeom prst="rect">
            <a:avLst/>
          </a:prstGeom>
        </p:spPr>
        <p:txBody>
          <a:bodyPr wrap="square" lIns="72000" rIns="72000" rtlCol="0" anchor="ctr">
            <a:spAutoFit/>
          </a:bodyPr>
          <a:lstStyle/>
          <a:p>
            <a:r>
              <a:rPr lang="ja-JP" altLang="en-US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基準収入</a:t>
            </a:r>
            <a:r>
              <a:rPr lang="en-US" altLang="ja-JP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1,000</a:t>
            </a:r>
            <a:r>
              <a:rPr lang="ja-JP" altLang="en-US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万円の場合</a:t>
            </a:r>
            <a:r>
              <a:rPr lang="ja-JP" altLang="en-US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32.5</a:t>
            </a:r>
            <a:r>
              <a:rPr lang="ja-JP" altLang="en-US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</a:t>
            </a:r>
            <a:r>
              <a:rPr lang="ja-JP" altLang="en-US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円です</a:t>
            </a:r>
            <a:r>
              <a:rPr lang="en-US" altLang="ja-JP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(※)</a:t>
            </a:r>
            <a:r>
              <a:rPr lang="ja-JP" altLang="en-US" b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掛捨ての保険料</a:t>
            </a:r>
            <a:r>
              <a:rPr lang="en-US" altLang="ja-JP" sz="1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7.8</a:t>
            </a:r>
            <a:r>
              <a:rPr lang="ja-JP" altLang="en-US" sz="1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万円（保険料率</a:t>
            </a:r>
            <a:r>
              <a:rPr lang="en-US" altLang="ja-JP" sz="1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1.08%</a:t>
            </a:r>
            <a:r>
              <a:rPr lang="ja-JP" altLang="en-US" sz="1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）、</a:t>
            </a:r>
            <a:endParaRPr lang="en-US" altLang="ja-JP" sz="1400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掛捨てではない積立金２</a:t>
            </a:r>
            <a:r>
              <a:rPr lang="en-US" altLang="ja-JP" sz="1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2.5</a:t>
            </a:r>
            <a:r>
              <a:rPr lang="ja-JP" altLang="en-US" sz="14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</a:t>
            </a:r>
            <a:r>
              <a:rPr lang="ja-JP" altLang="en-US" sz="14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円、事務費</a:t>
            </a:r>
            <a:r>
              <a:rPr lang="en-US" altLang="ja-JP" sz="14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2.2</a:t>
            </a:r>
            <a:r>
              <a:rPr lang="ja-JP" altLang="en-US" sz="14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14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)</a:t>
            </a:r>
            <a:endParaRPr lang="en-US" altLang="ja-JP" sz="1400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(※)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掛捨ての保険方式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80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％と掛捨てではない積立方式</a:t>
            </a:r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266700"/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％で加入した場合です。</a:t>
            </a:r>
            <a:r>
              <a:rPr lang="ja-JP" alt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保険料と事務費は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％、積立金は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75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％の国庫補助を適用した金額です。</a:t>
            </a:r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(※)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保険金の受取りがなければ、翌年保険料率が下がります。</a:t>
            </a:r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en-US" altLang="ja-JP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(※)</a:t>
            </a:r>
            <a:r>
              <a:rPr lang="ja-JP" alt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保険料等を含めて運転資金が必要な方には、金融機関をご紹介します。</a:t>
            </a:r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="" xmlns:a16="http://schemas.microsoft.com/office/drawing/2014/main" id="{0639394F-AE8B-458D-89F8-B35D48084E29}"/>
              </a:ext>
            </a:extLst>
          </p:cNvPr>
          <p:cNvSpPr/>
          <p:nvPr/>
        </p:nvSpPr>
        <p:spPr>
          <a:xfrm>
            <a:off x="1760690" y="1773771"/>
            <a:ext cx="4091184" cy="3026470"/>
          </a:xfrm>
          <a:prstGeom prst="rect">
            <a:avLst/>
          </a:prstGeom>
        </p:spPr>
        <p:txBody>
          <a:bodyPr wrap="square" lIns="72000" rIns="72000" rtlCol="0" anchor="ctr">
            <a:spAutoFit/>
          </a:bodyPr>
          <a:lstStyle/>
          <a:p>
            <a:r>
              <a:rPr lang="ja-JP" altLang="en-US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基準収入</a:t>
            </a:r>
            <a:r>
              <a:rPr lang="en-US" altLang="ja-JP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1,000</a:t>
            </a:r>
            <a:r>
              <a:rPr lang="ja-JP" altLang="en-US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万円の場合、保険期間の農業収入が</a:t>
            </a:r>
            <a:r>
              <a:rPr lang="en-US" altLang="ja-JP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900</a:t>
            </a:r>
            <a:r>
              <a:rPr lang="ja-JP" altLang="en-US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万円を下回った場合に補てんされます</a:t>
            </a:r>
            <a:r>
              <a:rPr lang="en-US" altLang="ja-JP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(※)</a:t>
            </a:r>
            <a:r>
              <a:rPr lang="ja-JP" altLang="en-US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endParaRPr lang="en-US" altLang="ja-JP" sz="800" b="1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〈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補てん金額のイメージ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〉</a:t>
            </a:r>
          </a:p>
          <a:p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例えば、</a:t>
            </a:r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保険期間の農業収入が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800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万円なら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　（積立方式の補てん</a:t>
            </a:r>
            <a:r>
              <a:rPr lang="en-US" altLang="ja-JP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90</a:t>
            </a:r>
            <a:r>
              <a:rPr lang="ja-JP" alt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万円）</a:t>
            </a:r>
            <a:endParaRPr lang="en-US" altLang="ja-JP" sz="9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2241550">
              <a:lnSpc>
                <a:spcPts val="400"/>
              </a:lnSpc>
            </a:pPr>
            <a:endParaRPr lang="en-US" altLang="ja-JP" sz="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保険期間の農業収入が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700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万円なら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180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450850"/>
            <a:r>
              <a:rPr lang="ja-JP" alt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（積立方式の補てん</a:t>
            </a:r>
            <a:r>
              <a:rPr lang="en-US" altLang="ja-JP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90</a:t>
            </a:r>
            <a:r>
              <a:rPr lang="ja-JP" alt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万円、保険方式の補てん</a:t>
            </a:r>
            <a:r>
              <a:rPr lang="en-US" altLang="ja-JP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90</a:t>
            </a:r>
            <a:r>
              <a:rPr lang="ja-JP" alt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万円）</a:t>
            </a:r>
            <a:endParaRPr lang="en-US" altLang="ja-JP" sz="9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1079500">
              <a:lnSpc>
                <a:spcPts val="400"/>
              </a:lnSpc>
            </a:pPr>
            <a:endParaRPr lang="en-US" altLang="ja-JP" sz="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保険期間の農業収入が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500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万円なら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360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442800"/>
            <a:r>
              <a:rPr lang="ja-JP" alt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（積立方式の補てん</a:t>
            </a:r>
            <a:r>
              <a:rPr lang="en-US" altLang="ja-JP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90</a:t>
            </a:r>
            <a:r>
              <a:rPr lang="ja-JP" alt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万円、保険方式の補てん</a:t>
            </a:r>
            <a:r>
              <a:rPr lang="en-US" altLang="ja-JP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270</a:t>
            </a:r>
            <a:r>
              <a:rPr lang="ja-JP" alt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万円）</a:t>
            </a:r>
            <a:endParaRPr lang="en-US" altLang="ja-JP" sz="9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(※)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掛捨ての保険方式の補償限度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80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％と掛捨てではない積立方式の補償幅</a:t>
            </a:r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％で加入した場合です。</a:t>
            </a:r>
            <a:endParaRPr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="" xmlns:a16="http://schemas.microsoft.com/office/drawing/2014/main" id="{1462F668-6616-4BB5-B33F-C2BB945D4A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31" y="4925966"/>
            <a:ext cx="1407630" cy="122812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="" xmlns:a16="http://schemas.microsoft.com/office/drawing/2014/main" id="{F77B2276-69F6-4D72-A241-B1F973ACEC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7" y="1469358"/>
            <a:ext cx="1075744" cy="1020357"/>
          </a:xfrm>
          <a:prstGeom prst="rect">
            <a:avLst/>
          </a:prstGeom>
        </p:spPr>
      </p:pic>
      <p:sp>
        <p:nvSpPr>
          <p:cNvPr id="29" name="角丸四角形吹き出し 110">
            <a:extLst>
              <a:ext uri="{FF2B5EF4-FFF2-40B4-BE49-F238E27FC236}">
                <a16:creationId xmlns="" xmlns:a16="http://schemas.microsoft.com/office/drawing/2014/main" id="{EFAED794-2AEE-4868-B9B1-9CF8884ECB30}"/>
              </a:ext>
            </a:extLst>
          </p:cNvPr>
          <p:cNvSpPr/>
          <p:nvPr/>
        </p:nvSpPr>
        <p:spPr>
          <a:xfrm>
            <a:off x="1371537" y="1088430"/>
            <a:ext cx="2798518" cy="478594"/>
          </a:xfrm>
          <a:prstGeom prst="wedgeRoundRectCallout">
            <a:avLst>
              <a:gd name="adj1" fmla="val -58108"/>
              <a:gd name="adj2" fmla="val 23812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どのくらいの補てんになるの？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="" xmlns:a16="http://schemas.microsoft.com/office/drawing/2014/main" id="{02E55725-6880-4FD9-B4AD-57A78B9CDF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728" y="6876449"/>
            <a:ext cx="728100" cy="1065785"/>
          </a:xfrm>
          <a:prstGeom prst="rect">
            <a:avLst/>
          </a:prstGeom>
        </p:spPr>
      </p:pic>
      <p:sp>
        <p:nvSpPr>
          <p:cNvPr id="34" name="楕円 33">
            <a:extLst>
              <a:ext uri="{FF2B5EF4-FFF2-40B4-BE49-F238E27FC236}">
                <a16:creationId xmlns="" xmlns:a16="http://schemas.microsoft.com/office/drawing/2014/main" id="{F6D31431-8EE8-4F15-AB47-4BB86EE8D090}"/>
              </a:ext>
            </a:extLst>
          </p:cNvPr>
          <p:cNvSpPr/>
          <p:nvPr/>
        </p:nvSpPr>
        <p:spPr>
          <a:xfrm>
            <a:off x="27807" y="6117692"/>
            <a:ext cx="1839652" cy="1947565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lIns="72000" rIns="72000" rtlCol="0" anchor="ctr">
            <a:spAutoFit/>
          </a:bodyPr>
          <a:lstStyle/>
          <a:p>
            <a:pPr marL="64800">
              <a:tabLst>
                <a:tab pos="92075" algn="l"/>
              </a:tabLst>
            </a:pPr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農業共済</a:t>
            </a:r>
            <a:r>
              <a:rPr lang="ja-JP" altLang="en-US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</a:t>
            </a:r>
            <a:endParaRPr lang="en-US" altLang="ja-JP" sz="1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64800">
              <a:tabLst>
                <a:tab pos="92075" algn="l"/>
              </a:tabLst>
            </a:pPr>
            <a:r>
              <a:rPr lang="ja-JP" altLang="en-US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ナラシ</a:t>
            </a:r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対策などの類似制度との掛金や補てん金の比較ができます！</a:t>
            </a:r>
          </a:p>
        </p:txBody>
      </p:sp>
      <p:pic>
        <p:nvPicPr>
          <p:cNvPr id="35" name="図 34">
            <a:extLst>
              <a:ext uri="{FF2B5EF4-FFF2-40B4-BE49-F238E27FC236}">
                <a16:creationId xmlns="" xmlns:a16="http://schemas.microsoft.com/office/drawing/2014/main" id="{2519E021-DD13-4F33-BB7F-C6571792F5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832" y="3472394"/>
            <a:ext cx="728100" cy="1065785"/>
          </a:xfrm>
          <a:prstGeom prst="rect">
            <a:avLst/>
          </a:prstGeom>
        </p:spPr>
      </p:pic>
      <p:sp>
        <p:nvSpPr>
          <p:cNvPr id="36" name="楕円 35">
            <a:extLst>
              <a:ext uri="{FF2B5EF4-FFF2-40B4-BE49-F238E27FC236}">
                <a16:creationId xmlns="" xmlns:a16="http://schemas.microsoft.com/office/drawing/2014/main" id="{8621CDD5-6731-4690-9159-67D0D832E3F8}"/>
              </a:ext>
            </a:extLst>
          </p:cNvPr>
          <p:cNvSpPr/>
          <p:nvPr/>
        </p:nvSpPr>
        <p:spPr>
          <a:xfrm>
            <a:off x="27806" y="2730183"/>
            <a:ext cx="1833449" cy="1341656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規模拡大などを反映した基準収入の試算ができます！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="" xmlns:a16="http://schemas.microsoft.com/office/drawing/2014/main" id="{F40946E7-A756-42C5-8113-1879DBABE2D5}"/>
              </a:ext>
            </a:extLst>
          </p:cNvPr>
          <p:cNvSpPr/>
          <p:nvPr/>
        </p:nvSpPr>
        <p:spPr>
          <a:xfrm>
            <a:off x="99477" y="8554995"/>
            <a:ext cx="6674673" cy="1080000"/>
          </a:xfrm>
          <a:prstGeom prst="roundRect">
            <a:avLst/>
          </a:prstGeom>
          <a:solidFill>
            <a:schemeClr val="bg1"/>
          </a:solidFill>
          <a:ln cmpd="dbl">
            <a:solidFill>
              <a:schemeClr val="tx1"/>
            </a:solidFill>
            <a:prstDash val="solid"/>
          </a:ln>
        </p:spPr>
        <p:txBody>
          <a:bodyPr wrap="square" lIns="72000" rIns="72000" rtlCol="0" anchor="ctr">
            <a:spAutoFit/>
          </a:bodyPr>
          <a:lstStyle/>
          <a:p>
            <a:pPr algn="ctr"/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="" xmlns:a16="http://schemas.microsoft.com/office/drawing/2014/main" id="{7C1DDBD5-09CB-4C1F-B854-718A4481E3F1}"/>
              </a:ext>
            </a:extLst>
          </p:cNvPr>
          <p:cNvSpPr/>
          <p:nvPr/>
        </p:nvSpPr>
        <p:spPr>
          <a:xfrm>
            <a:off x="2153472" y="8658816"/>
            <a:ext cx="5342726" cy="584775"/>
          </a:xfrm>
          <a:prstGeom prst="rect">
            <a:avLst/>
          </a:prstGeom>
        </p:spPr>
        <p:txBody>
          <a:bodyPr wrap="square" lIns="72000" rIns="72000" rtlCol="0" anchor="ctr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NOSAI</a:t>
            </a:r>
            <a:r>
              <a:rPr lang="ja-JP" altLang="en-US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全国連のホームページはこちら⇒</a:t>
            </a:r>
            <a:endParaRPr lang="en-US" altLang="ja-JP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http://nosai-zenkokuren.or.jp/</a:t>
            </a:r>
            <a:endParaRPr lang="en-US" altLang="ja-JP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="" xmlns:a16="http://schemas.microsoft.com/office/drawing/2014/main" id="{D4CFBF71-2B5B-4A25-8AE3-F5200092D52E}"/>
              </a:ext>
            </a:extLst>
          </p:cNvPr>
          <p:cNvSpPr/>
          <p:nvPr/>
        </p:nvSpPr>
        <p:spPr>
          <a:xfrm>
            <a:off x="158786" y="8640423"/>
            <a:ext cx="1916832" cy="646331"/>
          </a:xfrm>
          <a:prstGeom prst="rect">
            <a:avLst/>
          </a:prstGeom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ja-JP" altLang="en-US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各種試算は</a:t>
            </a:r>
            <a:endParaRPr lang="en-US" altLang="ja-JP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全国連</a:t>
            </a:r>
            <a:r>
              <a:rPr lang="en-US" altLang="ja-JP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から！</a:t>
            </a:r>
            <a:endParaRPr lang="en-US" altLang="ja-JP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88640" y="9283035"/>
            <a:ext cx="71287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ja-JP" altLang="en-US" sz="11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＜全国連問合せ先＞　</a:t>
            </a:r>
            <a:r>
              <a:rPr lang="en-US" altLang="ja-JP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03-6265-4800</a:t>
            </a:r>
            <a:r>
              <a:rPr lang="ja-JP" altLang="en-US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mail</a:t>
            </a:r>
            <a:r>
              <a:rPr lang="ja-JP" altLang="en-US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syunyuhoken@nosai-zenkokuren.or.jp</a:t>
            </a:r>
            <a:endParaRPr lang="en-US" altLang="ja-JP" sz="11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="" xmlns:a16="http://schemas.microsoft.com/office/drawing/2014/main" id="{978BD77A-9101-4102-8F2F-C5BA3CCBAFB0}"/>
              </a:ext>
            </a:extLst>
          </p:cNvPr>
          <p:cNvSpPr/>
          <p:nvPr/>
        </p:nvSpPr>
        <p:spPr>
          <a:xfrm>
            <a:off x="0" y="9629068"/>
            <a:ext cx="764704" cy="276999"/>
          </a:xfrm>
          <a:prstGeom prst="rect">
            <a:avLst/>
          </a:prstGeom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－１－</a:t>
            </a:r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125" y="8682756"/>
            <a:ext cx="641223" cy="64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9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tx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="" xmlns:a16="http://schemas.microsoft.com/office/drawing/2014/main" id="{18354E02-5E34-47AA-B38A-550C201C7CB6}"/>
              </a:ext>
            </a:extLst>
          </p:cNvPr>
          <p:cNvSpPr/>
          <p:nvPr/>
        </p:nvSpPr>
        <p:spPr>
          <a:xfrm>
            <a:off x="0" y="19453"/>
            <a:ext cx="6858000" cy="36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400" b="1" dirty="0">
                <a:solidFill>
                  <a:prstClr val="white"/>
                </a:solidFill>
                <a:latin typeface="ＭＳ Ｐゴシック" panose="020B0600070205080204" pitchFamily="50" charset="-128"/>
              </a:rPr>
              <a:t>収入保険の仕組み</a:t>
            </a:r>
            <a:endParaRPr lang="en-US" altLang="ja-JP" sz="2400" b="1" dirty="0">
              <a:solidFill>
                <a:prstClr val="white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="" xmlns:a16="http://schemas.microsoft.com/office/drawing/2014/main" id="{978BD77A-9101-4102-8F2F-C5BA3CCBAFB0}"/>
              </a:ext>
            </a:extLst>
          </p:cNvPr>
          <p:cNvSpPr/>
          <p:nvPr/>
        </p:nvSpPr>
        <p:spPr>
          <a:xfrm>
            <a:off x="6183639" y="9615647"/>
            <a:ext cx="607685" cy="276999"/>
          </a:xfrm>
          <a:prstGeom prst="rect">
            <a:avLst/>
          </a:prstGeom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－２－</a:t>
            </a:r>
          </a:p>
        </p:txBody>
      </p:sp>
      <p:sp>
        <p:nvSpPr>
          <p:cNvPr id="58" name="角丸四角形 57"/>
          <p:cNvSpPr/>
          <p:nvPr/>
        </p:nvSpPr>
        <p:spPr>
          <a:xfrm>
            <a:off x="106278" y="440303"/>
            <a:ext cx="6607840" cy="4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2000"/>
            <a:r>
              <a:rPr lang="ja-JP" altLang="en-US" sz="1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農業者が保険期間に生産・販売する農作物の販売収入全体が対象です。</a:t>
            </a:r>
            <a:endParaRPr lang="en-US" altLang="ja-JP" sz="1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70637" y="944359"/>
            <a:ext cx="653042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07950" indent="-457200"/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 米、畑作物、野菜、果樹、花、たばこ、茶、しいたけ、はちみつなど、ほとんどの農産物をカバーします。簡易な加工品（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精米、もち、荒茶、仕上茶、梅干し、干し大根、畳表、干し柿、干し芋、乾しいたけ、牛乳等）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も含みます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肉用牛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肉用子牛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肉豚、鶏卵は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マルキン等が措置されているので対象外です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0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収入保険と農業共済、ナラシ対策、野菜価格安定制度等の類似制度については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、どちら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かを選択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して加入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06278" y="1879898"/>
            <a:ext cx="6594780" cy="729033"/>
            <a:chOff x="70653" y="4313122"/>
            <a:chExt cx="6594780" cy="729033"/>
          </a:xfrm>
        </p:grpSpPr>
        <p:sp>
          <p:nvSpPr>
            <p:cNvPr id="64" name="角丸四角形 63"/>
            <p:cNvSpPr/>
            <p:nvPr/>
          </p:nvSpPr>
          <p:spPr>
            <a:xfrm>
              <a:off x="70653" y="4313122"/>
              <a:ext cx="6594780" cy="7165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Ins="36000" rtlCol="0" anchor="t"/>
            <a:lstStyle/>
            <a:p>
              <a:pPr marL="72000"/>
              <a:r>
                <a:rPr lang="ja-JP" altLang="en-US" sz="15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農業者ごとに、保険期間の収入が基準収入の９割を下回った場合に、下</a:t>
              </a:r>
              <a:endParaRPr lang="ja-JP" altLang="en-US" sz="9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72000"/>
              <a:r>
                <a:rPr lang="ja-JP" altLang="en-US" sz="15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回った額の９割を補てんします。</a:t>
              </a:r>
              <a:endParaRPr lang="en-US" altLang="ja-JP" sz="15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4088923" y="4595221"/>
              <a:ext cx="86409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/>
                <a:t>（補償限度）</a:t>
              </a: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086056" y="4811323"/>
              <a:ext cx="72800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/>
                <a:t>（支払率）</a:t>
              </a:r>
            </a:p>
          </p:txBody>
        </p:sp>
      </p:grpSp>
      <p:sp>
        <p:nvSpPr>
          <p:cNvPr id="65" name="テキスト ボックス 64"/>
          <p:cNvSpPr txBox="1"/>
          <p:nvPr/>
        </p:nvSpPr>
        <p:spPr>
          <a:xfrm>
            <a:off x="180116" y="2673478"/>
            <a:ext cx="6520942" cy="1296000"/>
          </a:xfrm>
          <a:prstGeom prst="rect">
            <a:avLst/>
          </a:prstGeom>
          <a:solidFill>
            <a:schemeClr val="bg1"/>
          </a:solidFill>
        </p:spPr>
        <p:txBody>
          <a:bodyPr wrap="square" lIns="90000" rIns="36000" rtlCol="0">
            <a:spAutoFit/>
          </a:bodyPr>
          <a:lstStyle/>
          <a:p>
            <a:pPr marL="108000" indent="-457200"/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「掛捨ての保険方式」と、「掛捨てとならない積立方式」の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組合せができます。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保険料には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％、積立金には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％、事務費には５０％の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国庫補助を行います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保険料（掛金）率は、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1.08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％です。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また、自動車保険と同様に、保険金の受取実績に応じて、翌年の保険料率が変動します。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8000" indent="-457200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517471" y="3374644"/>
            <a:ext cx="5916104" cy="52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　加入１年目は、「区分０」の率が適用されます。</a:t>
            </a:r>
          </a:p>
          <a:p>
            <a:pPr marL="85725" indent="-85725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　保険金の受取りがなければ、１段階ずつ下がります。</a:t>
            </a:r>
          </a:p>
          <a:p>
            <a:pPr marL="85725" indent="-85725"/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　保険金の受取りがあれば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、被害率の大きさに応じて段階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は上がりますが、年最大３区分まででとどまります。</a:t>
            </a:r>
          </a:p>
        </p:txBody>
      </p:sp>
      <p:sp>
        <p:nvSpPr>
          <p:cNvPr id="69" name="大かっこ 68"/>
          <p:cNvSpPr/>
          <p:nvPr/>
        </p:nvSpPr>
        <p:spPr>
          <a:xfrm>
            <a:off x="520117" y="3464074"/>
            <a:ext cx="5989412" cy="403268"/>
          </a:xfrm>
          <a:prstGeom prst="bracketPair">
            <a:avLst>
              <a:gd name="adj" fmla="val 65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924066" y="4807387"/>
            <a:ext cx="1765633" cy="361637"/>
          </a:xfrm>
          <a:prstGeom prst="rect">
            <a:avLst/>
          </a:prstGeom>
          <a:noFill/>
        </p:spPr>
        <p:txBody>
          <a:bodyPr wrap="square" lIns="72000" r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90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（保険方式＋積立方式の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補償限度額の上限）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910240" y="5169024"/>
            <a:ext cx="22473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80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（保険方式の補償限度額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の上限）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331457" y="7401272"/>
            <a:ext cx="2710051" cy="215444"/>
          </a:xfrm>
          <a:prstGeom prst="rect">
            <a:avLst/>
          </a:prstGeom>
          <a:solidFill>
            <a:schemeClr val="bg1"/>
          </a:solidFill>
        </p:spPr>
        <p:txBody>
          <a:bodyPr wrap="square" rIns="36000" rtlCol="0">
            <a:spAutoFit/>
          </a:bodyPr>
          <a:lstStyle/>
          <a:p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規模拡大など、保険期間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の営農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計画も考慮して設定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92696" y="4016896"/>
            <a:ext cx="36140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+mn-ea"/>
              </a:rPr>
              <a:t>（</a:t>
            </a:r>
            <a:r>
              <a:rPr kumimoji="1" lang="en-US" altLang="ja-JP" sz="1050" dirty="0">
                <a:latin typeface="+mn-ea"/>
              </a:rPr>
              <a:t>※</a:t>
            </a:r>
            <a:r>
              <a:rPr kumimoji="1" lang="ja-JP" altLang="en-US" sz="1050" dirty="0">
                <a:latin typeface="+mn-ea"/>
              </a:rPr>
              <a:t>５年以上の青色申告実績がある場合）</a:t>
            </a:r>
          </a:p>
        </p:txBody>
      </p:sp>
      <p:grpSp>
        <p:nvGrpSpPr>
          <p:cNvPr id="79" name="グループ化 78"/>
          <p:cNvGrpSpPr/>
          <p:nvPr/>
        </p:nvGrpSpPr>
        <p:grpSpPr>
          <a:xfrm>
            <a:off x="331455" y="4260560"/>
            <a:ext cx="3707472" cy="3149827"/>
            <a:chOff x="6286708" y="1404793"/>
            <a:chExt cx="2942992" cy="2556352"/>
          </a:xfrm>
        </p:grpSpPr>
        <p:sp>
          <p:nvSpPr>
            <p:cNvPr id="94" name="テキスト ボックス 93"/>
            <p:cNvSpPr txBox="1"/>
            <p:nvPr/>
          </p:nvSpPr>
          <p:spPr>
            <a:xfrm>
              <a:off x="6286708" y="3786294"/>
              <a:ext cx="1712045" cy="17485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Ins="36000" rtlCol="0">
              <a:spAutoFit/>
            </a:bodyPr>
            <a:lstStyle/>
            <a:p>
              <a:r>
                <a: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過去５年間の平均</a:t>
              </a:r>
              <a:r>
                <a:rPr lang="ja-JP" altLang="en-US" sz="8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収入（</a:t>
              </a:r>
              <a:r>
                <a: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５中５）を基本</a:t>
              </a:r>
            </a:p>
          </p:txBody>
        </p:sp>
        <p:cxnSp>
          <p:nvCxnSpPr>
            <p:cNvPr id="80" name="直線コネクタ 79"/>
            <p:cNvCxnSpPr/>
            <p:nvPr/>
          </p:nvCxnSpPr>
          <p:spPr>
            <a:xfrm>
              <a:off x="7998754" y="1964888"/>
              <a:ext cx="385121" cy="696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>
              <a:off x="8202840" y="2230810"/>
              <a:ext cx="18103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>
              <a:off x="6381184" y="1722026"/>
              <a:ext cx="2056765" cy="1019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テキスト ボックス 82"/>
            <p:cNvSpPr txBox="1"/>
            <p:nvPr/>
          </p:nvSpPr>
          <p:spPr>
            <a:xfrm>
              <a:off x="8367953" y="1616123"/>
              <a:ext cx="724934" cy="1748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100</a:t>
              </a:r>
              <a:r>
                <a: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％</a:t>
              </a:r>
              <a:endPara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84" name="直線コネクタ 83"/>
            <p:cNvCxnSpPr/>
            <p:nvPr/>
          </p:nvCxnSpPr>
          <p:spPr>
            <a:xfrm>
              <a:off x="6572393" y="2500430"/>
              <a:ext cx="1197103" cy="2422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下矢印 84"/>
            <p:cNvSpPr/>
            <p:nvPr/>
          </p:nvSpPr>
          <p:spPr>
            <a:xfrm>
              <a:off x="7238186" y="1727908"/>
              <a:ext cx="299232" cy="772522"/>
            </a:xfrm>
            <a:prstGeom prst="downArrow">
              <a:avLst>
                <a:gd name="adj1" fmla="val 64917"/>
                <a:gd name="adj2" fmla="val 50000"/>
              </a:avLst>
            </a:prstGeom>
            <a:solidFill>
              <a:srgbClr val="FFCC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収入</a:t>
              </a:r>
              <a:endParaRPr lang="en-US" altLang="ja-JP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8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減少</a:t>
              </a: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7551047" y="1711866"/>
              <a:ext cx="855814" cy="228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7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自己責任部分</a:t>
              </a:r>
              <a:endParaRPr lang="en-US" altLang="ja-JP" sz="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87" name="直線コネクタ 86"/>
            <p:cNvCxnSpPr/>
            <p:nvPr/>
          </p:nvCxnSpPr>
          <p:spPr>
            <a:xfrm flipH="1">
              <a:off x="7643458" y="1554246"/>
              <a:ext cx="0" cy="797889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8344722" y="1723045"/>
              <a:ext cx="0" cy="97196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正方形/長方形 88"/>
            <p:cNvSpPr/>
            <p:nvPr/>
          </p:nvSpPr>
          <p:spPr>
            <a:xfrm>
              <a:off x="7643458" y="2505978"/>
              <a:ext cx="702989" cy="1237256"/>
            </a:xfrm>
            <a:prstGeom prst="rect">
              <a:avLst/>
            </a:prstGeom>
            <a:gradFill>
              <a:gsLst>
                <a:gs pos="10000">
                  <a:schemeClr val="accent5"/>
                </a:gs>
                <a:gs pos="50000">
                  <a:schemeClr val="bg1"/>
                </a:gs>
                <a:gs pos="90000">
                  <a:schemeClr val="accent5"/>
                </a:gs>
              </a:gsLst>
              <a:lin ang="0" scaled="1"/>
            </a:gra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36000" rIns="36000" rtlCol="0" anchor="ctr"/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保険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期間</a:t>
              </a:r>
              <a:endParaRPr lang="en-US" altLang="ja-JP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</a:t>
              </a:r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収入</a:t>
              </a:r>
              <a:endParaRPr lang="en-US" altLang="ja-JP" sz="9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7643458" y="2231413"/>
              <a:ext cx="641860" cy="272656"/>
            </a:xfrm>
            <a:prstGeom prst="rect">
              <a:avLst/>
            </a:prstGeom>
            <a:gradFill>
              <a:gsLst>
                <a:gs pos="10000">
                  <a:srgbClr val="FFC000"/>
                </a:gs>
                <a:gs pos="50000">
                  <a:schemeClr val="bg1"/>
                </a:gs>
                <a:gs pos="90000">
                  <a:srgbClr val="FFC000"/>
                </a:gs>
              </a:gsLst>
              <a:lin ang="0" scaled="1"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36000" rIns="36000" rtlCol="0" anchor="ctr"/>
            <a:lstStyle/>
            <a:p>
              <a:pPr algn="ctr"/>
              <a:r>
                <a:rPr lang="ja-JP" altLang="en-US" sz="7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保険方式で補てん</a:t>
              </a:r>
              <a:endParaRPr lang="ja-JP" altLang="en-US" sz="700" b="1" strike="dblStrike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91" name="直線コネクタ 90"/>
            <p:cNvCxnSpPr/>
            <p:nvPr/>
          </p:nvCxnSpPr>
          <p:spPr>
            <a:xfrm>
              <a:off x="7643458" y="1623769"/>
              <a:ext cx="635599" cy="0"/>
            </a:xfrm>
            <a:prstGeom prst="line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>
            <a:xfrm>
              <a:off x="8344722" y="1964621"/>
              <a:ext cx="932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正方形/長方形 92"/>
            <p:cNvSpPr/>
            <p:nvPr/>
          </p:nvSpPr>
          <p:spPr>
            <a:xfrm>
              <a:off x="7643458" y="1965584"/>
              <a:ext cx="641860" cy="265226"/>
            </a:xfrm>
            <a:prstGeom prst="rect">
              <a:avLst/>
            </a:prstGeom>
            <a:gradFill>
              <a:gsLst>
                <a:gs pos="10000">
                  <a:srgbClr val="FFFF00"/>
                </a:gs>
                <a:gs pos="50000">
                  <a:schemeClr val="bg1"/>
                </a:gs>
                <a:gs pos="90000">
                  <a:srgbClr val="FFFF00"/>
                </a:gs>
              </a:gsLst>
              <a:lin ang="0" scaled="1"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36000" rIns="36000" rtlCol="0" anchor="ctr"/>
            <a:lstStyle/>
            <a:p>
              <a:pPr algn="ctr"/>
              <a:r>
                <a:rPr lang="ja-JP" altLang="en-US" sz="7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積立方式で補てん</a:t>
              </a:r>
              <a:endParaRPr lang="ja-JP" altLang="en-US" sz="700" b="1" strike="dblStrike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95" name="直線コネクタ 94"/>
            <p:cNvCxnSpPr/>
            <p:nvPr/>
          </p:nvCxnSpPr>
          <p:spPr>
            <a:xfrm>
              <a:off x="8344722" y="2230810"/>
              <a:ext cx="932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>
              <a:off x="8274595" y="1554246"/>
              <a:ext cx="0" cy="465068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正方形/長方形 96"/>
            <p:cNvSpPr/>
            <p:nvPr/>
          </p:nvSpPr>
          <p:spPr>
            <a:xfrm>
              <a:off x="6450071" y="1719115"/>
              <a:ext cx="704169" cy="2023724"/>
            </a:xfrm>
            <a:prstGeom prst="rect">
              <a:avLst/>
            </a:prstGeom>
            <a:gradFill>
              <a:gsLst>
                <a:gs pos="10000">
                  <a:schemeClr val="accent5"/>
                </a:gs>
                <a:gs pos="50000">
                  <a:schemeClr val="bg1"/>
                </a:gs>
                <a:gs pos="90000">
                  <a:schemeClr val="accent5"/>
                </a:gs>
              </a:gsLst>
              <a:lin ang="0" scaled="1"/>
            </a:gra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36000" rIns="36000" rtlCol="0" anchor="ctr"/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基準収入</a:t>
              </a:r>
            </a:p>
          </p:txBody>
        </p:sp>
        <p:cxnSp>
          <p:nvCxnSpPr>
            <p:cNvPr id="98" name="直線コネクタ 97"/>
            <p:cNvCxnSpPr/>
            <p:nvPr/>
          </p:nvCxnSpPr>
          <p:spPr>
            <a:xfrm>
              <a:off x="8019099" y="2504547"/>
              <a:ext cx="41885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テキスト ボックス 98"/>
            <p:cNvSpPr txBox="1"/>
            <p:nvPr/>
          </p:nvSpPr>
          <p:spPr>
            <a:xfrm>
              <a:off x="7259380" y="1404793"/>
              <a:ext cx="1970320" cy="17485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支払率</a:t>
              </a:r>
              <a:r>
                <a:rPr lang="ja-JP" altLang="en-US" sz="7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</a:t>
              </a:r>
              <a:r>
                <a:rPr lang="en-US" altLang="ja-JP" sz="7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90</a:t>
              </a:r>
              <a:r>
                <a:rPr lang="ja-JP" altLang="en-US" sz="7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％を上限として選択）</a:t>
              </a:r>
            </a:p>
          </p:txBody>
        </p:sp>
        <p:cxnSp>
          <p:nvCxnSpPr>
            <p:cNvPr id="100" name="直線コネクタ 99"/>
            <p:cNvCxnSpPr/>
            <p:nvPr/>
          </p:nvCxnSpPr>
          <p:spPr>
            <a:xfrm>
              <a:off x="6381184" y="3742839"/>
              <a:ext cx="2244045" cy="3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"/>
          <p:cNvGrpSpPr/>
          <p:nvPr/>
        </p:nvGrpSpPr>
        <p:grpSpPr>
          <a:xfrm>
            <a:off x="4384928" y="4016896"/>
            <a:ext cx="2042589" cy="3358080"/>
            <a:chOff x="4530228" y="7052347"/>
            <a:chExt cx="1684999" cy="2526364"/>
          </a:xfrm>
        </p:grpSpPr>
        <p:grpSp>
          <p:nvGrpSpPr>
            <p:cNvPr id="71" name="グループ化 70"/>
            <p:cNvGrpSpPr/>
            <p:nvPr/>
          </p:nvGrpSpPr>
          <p:grpSpPr>
            <a:xfrm>
              <a:off x="4530228" y="7052347"/>
              <a:ext cx="1684999" cy="2526364"/>
              <a:chOff x="4787979" y="3766841"/>
              <a:chExt cx="1684999" cy="2786083"/>
            </a:xfrm>
          </p:grpSpPr>
          <p:sp>
            <p:nvSpPr>
              <p:cNvPr id="73" name="正方形/長方形 72"/>
              <p:cNvSpPr/>
              <p:nvPr/>
            </p:nvSpPr>
            <p:spPr>
              <a:xfrm>
                <a:off x="4787979" y="3766841"/>
                <a:ext cx="1684999" cy="27860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72000" rIns="72000" rtlCol="0" anchor="ctr">
                <a:spAutoFit/>
              </a:bodyPr>
              <a:lstStyle/>
              <a:p>
                <a:pPr algn="ctr"/>
                <a:endParaRPr kumimoji="1" lang="ja-JP" altLang="en-US" sz="1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4" name="コンテンツ プレースホルダ 2"/>
              <p:cNvSpPr txBox="1">
                <a:spLocks/>
              </p:cNvSpPr>
              <p:nvPr/>
            </p:nvSpPr>
            <p:spPr>
              <a:xfrm>
                <a:off x="4836768" y="3766841"/>
                <a:ext cx="1524496" cy="2017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vert="horz" lIns="0" tIns="0" rIns="0" bIns="0" rtlCol="0" anchor="ctr" anchorCtr="0">
                <a:noAutofit/>
              </a:bodyPr>
              <a:lstStyle/>
              <a:p>
                <a:pPr marL="185738" indent="-163513" algn="ctr">
                  <a:lnSpc>
                    <a:spcPts val="1300"/>
                  </a:lnSpc>
                  <a:spcBef>
                    <a:spcPct val="20000"/>
                  </a:spcBef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危険段階別の保険料率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pic>
          <p:nvPicPr>
            <p:cNvPr id="72" name="図 71">
              <a:extLst>
                <a:ext uri="{FF2B5EF4-FFF2-40B4-BE49-F238E27FC236}">
                  <a16:creationId xmlns="" xmlns:a16="http://schemas.microsoft.com/office/drawing/2014/main" id="{00000000-0008-0000-0000-0000030000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5206" y="7297195"/>
              <a:ext cx="1636122" cy="21731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8" name="コンテンツ プレースホルダ 2"/>
          <p:cNvSpPr txBox="1">
            <a:spLocks/>
          </p:cNvSpPr>
          <p:nvPr/>
        </p:nvSpPr>
        <p:spPr>
          <a:xfrm>
            <a:off x="4470225" y="7243198"/>
            <a:ext cx="1876460" cy="134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/>
          <a:p>
            <a:pPr marL="185738" indent="-163513" algn="ctr">
              <a:lnSpc>
                <a:spcPts val="1300"/>
              </a:lnSpc>
              <a:spcBef>
                <a:spcPct val="20000"/>
              </a:spcBef>
            </a:pP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補償限度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％の場合）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4470225" y="8906061"/>
            <a:ext cx="1623071" cy="581619"/>
          </a:xfrm>
          <a:prstGeom prst="roundRect">
            <a:avLst/>
          </a:prstGeom>
          <a:solidFill>
            <a:srgbClr val="FFFF99"/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保険金・特約補てん金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の請求</a:t>
            </a:r>
            <a:r>
              <a:rPr lang="ja-JP" altLang="en-US" sz="11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・支払</a:t>
            </a:r>
            <a:endParaRPr lang="en-US" altLang="ja-JP" sz="11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5" name="角丸四角形 134"/>
          <p:cNvSpPr/>
          <p:nvPr/>
        </p:nvSpPr>
        <p:spPr>
          <a:xfrm>
            <a:off x="407125" y="8916687"/>
            <a:ext cx="1260571" cy="58267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加入申請</a:t>
            </a:r>
            <a:endParaRPr lang="en-US" altLang="ja-JP" sz="11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1700808" y="8918266"/>
            <a:ext cx="1231685" cy="5816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保険料・</a:t>
            </a:r>
            <a:r>
              <a:rPr lang="ja-JP" altLang="en-US" sz="11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積立金・事務費の納付</a:t>
            </a:r>
            <a:endParaRPr lang="en-US" altLang="ja-JP" sz="11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7" name="角丸四角形 136"/>
          <p:cNvSpPr/>
          <p:nvPr/>
        </p:nvSpPr>
        <p:spPr>
          <a:xfrm>
            <a:off x="3060926" y="8909407"/>
            <a:ext cx="1376186" cy="5816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7000" rIns="0" bIns="27000" rtlCol="0" anchor="ctr"/>
          <a:lstStyle/>
          <a:p>
            <a:pPr marL="64290" algn="ctr"/>
            <a:r>
              <a:rPr lang="ja-JP" altLang="en-US" sz="11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保険期間</a:t>
            </a:r>
            <a:endParaRPr lang="en-US" altLang="ja-JP" sz="11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404663" y="8546020"/>
            <a:ext cx="2578783" cy="336296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13500" rIns="27000" bIns="13500"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en-US" altLang="ja-JP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月末まで　　　</a:t>
            </a:r>
            <a:r>
              <a:rPr lang="en-US" altLang="ja-JP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月末まで</a:t>
            </a:r>
          </a:p>
        </p:txBody>
      </p:sp>
      <p:grpSp>
        <p:nvGrpSpPr>
          <p:cNvPr id="139" name="グループ化 138"/>
          <p:cNvGrpSpPr/>
          <p:nvPr/>
        </p:nvGrpSpPr>
        <p:grpSpPr>
          <a:xfrm>
            <a:off x="424378" y="8185979"/>
            <a:ext cx="5962045" cy="421380"/>
            <a:chOff x="644576" y="867764"/>
            <a:chExt cx="9045166" cy="378041"/>
          </a:xfrm>
        </p:grpSpPr>
        <p:sp>
          <p:nvSpPr>
            <p:cNvPr id="140" name="下矢印 139"/>
            <p:cNvSpPr/>
            <p:nvPr/>
          </p:nvSpPr>
          <p:spPr>
            <a:xfrm rot="16200000">
              <a:off x="4978138" y="-3465798"/>
              <a:ext cx="378041" cy="9045166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9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924041" y="981771"/>
              <a:ext cx="8559208" cy="1672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tIns="13500" rIns="27000" bIns="13500" rtlCol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7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　</a:t>
              </a:r>
              <a:r>
                <a:rPr lang="ja-JP" altLang="en-US" sz="7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</a:t>
              </a:r>
              <a:r>
                <a:rPr lang="en-US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30</a:t>
              </a:r>
              <a:r>
                <a:rPr lang="ja-JP" altLang="en-US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　　　　　　　　　　　　　　　</a:t>
              </a:r>
              <a:r>
                <a:rPr lang="en-US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31</a:t>
              </a:r>
              <a:r>
                <a:rPr lang="ja-JP" altLang="en-US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　　　　　　　　　　</a:t>
              </a:r>
              <a:r>
                <a:rPr lang="ja-JP" altLang="en-US" sz="900" b="1" dirty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　 </a:t>
              </a:r>
              <a:r>
                <a:rPr lang="en-US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32</a:t>
              </a:r>
              <a:r>
                <a:rPr lang="ja-JP" altLang="en-US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</a:p>
          </p:txBody>
        </p:sp>
      </p:grpSp>
      <p:cxnSp>
        <p:nvCxnSpPr>
          <p:cNvPr id="142" name="直線コネクタ 141"/>
          <p:cNvCxnSpPr/>
          <p:nvPr/>
        </p:nvCxnSpPr>
        <p:spPr>
          <a:xfrm flipH="1">
            <a:off x="2996467" y="8281937"/>
            <a:ext cx="485" cy="1512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4437112" y="8281937"/>
            <a:ext cx="0" cy="1476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正方形/長方形 143"/>
          <p:cNvSpPr/>
          <p:nvPr/>
        </p:nvSpPr>
        <p:spPr>
          <a:xfrm>
            <a:off x="2997103" y="8546019"/>
            <a:ext cx="1478351" cy="32419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13500" rIns="27000" bIns="13500"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１月～</a:t>
            </a:r>
            <a:r>
              <a:rPr lang="en-US" altLang="ja-JP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endParaRPr lang="en-US" altLang="ja-JP" sz="9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（税の収入の算定期間）</a:t>
            </a:r>
          </a:p>
        </p:txBody>
      </p:sp>
      <p:sp>
        <p:nvSpPr>
          <p:cNvPr id="145" name="正方形/長方形 144"/>
          <p:cNvSpPr/>
          <p:nvPr/>
        </p:nvSpPr>
        <p:spPr>
          <a:xfrm>
            <a:off x="4450769" y="8554579"/>
            <a:ext cx="1642527" cy="31563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13500" rIns="27000" bIns="13500"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確定</a:t>
            </a:r>
            <a:r>
              <a:rPr lang="ja-JP" altLang="en-US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申告後（３～６月）　　　</a:t>
            </a: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1700808" y="9510990"/>
            <a:ext cx="213046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68288" indent="-268288"/>
            <a:r>
              <a: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保険料・積立金は分割支払も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可</a:t>
            </a:r>
            <a:endParaRPr lang="en-US" altLang="ja-JP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68288" indent="-268288"/>
            <a:r>
              <a:rPr lang="en-US" altLang="ja-JP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最終</a:t>
            </a: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の納付期限は保険期間の８月末）</a:t>
            </a:r>
          </a:p>
        </p:txBody>
      </p:sp>
      <p:sp>
        <p:nvSpPr>
          <p:cNvPr id="147" name="フローチャート : 代替処理 3"/>
          <p:cNvSpPr/>
          <p:nvPr/>
        </p:nvSpPr>
        <p:spPr>
          <a:xfrm>
            <a:off x="106278" y="7761312"/>
            <a:ext cx="6607840" cy="390001"/>
          </a:xfrm>
          <a:prstGeom prst="flowChartAlternateProcess">
            <a:avLst/>
          </a:prstGeom>
          <a:solidFill>
            <a:srgbClr val="CC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収入保険の全体スケジュール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（個人の場合のイメージ）</a:t>
            </a:r>
          </a:p>
        </p:txBody>
      </p:sp>
    </p:spTree>
    <p:extLst>
      <p:ext uri="{BB962C8B-B14F-4D97-AF65-F5344CB8AC3E}">
        <p14:creationId xmlns:p14="http://schemas.microsoft.com/office/powerpoint/2010/main" val="31922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18354E02-5E34-47AA-B38A-550C201C7CB6}"/>
              </a:ext>
            </a:extLst>
          </p:cNvPr>
          <p:cNvSpPr/>
          <p:nvPr/>
        </p:nvSpPr>
        <p:spPr>
          <a:xfrm>
            <a:off x="0" y="19453"/>
            <a:ext cx="6858000" cy="36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相談窓口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8706" y="408954"/>
            <a:ext cx="6832511" cy="58475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marL="266653" indent="-266653"/>
            <a:r>
              <a:rPr lang="ja-JP" altLang="en-US" sz="16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収入保険の補償内容など詳しいことは、以下の相談窓口にお問合せ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653" indent="-266653"/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ください。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144211" y="5667913"/>
            <a:ext cx="6614007" cy="2009061"/>
          </a:xfrm>
          <a:prstGeom prst="wedgeRoundRectCallout">
            <a:avLst/>
          </a:prstGeom>
        </p:spPr>
        <p:txBody>
          <a:bodyPr wrap="square" lIns="72000" rIns="72000" rtlCol="0" anchor="ctr">
            <a:spAutoFit/>
          </a:bodyPr>
          <a:lstStyle/>
          <a:p>
            <a:pPr algn="ctr"/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0119" y="1016092"/>
            <a:ext cx="6719043" cy="884858"/>
          </a:xfrm>
          <a:prstGeom prst="rect">
            <a:avLst/>
          </a:prstGeom>
          <a:solidFill>
            <a:schemeClr val="bg1"/>
          </a:solidFill>
        </p:spPr>
        <p:txBody>
          <a:bodyPr wrap="square" lIns="72000" rIns="72000" rtlCol="0" anchor="ctr">
            <a:spAutoFit/>
          </a:bodyPr>
          <a:lstStyle/>
          <a:p>
            <a:r>
              <a:rPr kumimoji="1" lang="ja-JP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全国農業共済組合連合会</a:t>
            </a:r>
            <a:endParaRPr kumimoji="1" lang="en-US" altLang="ja-JP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〒</a:t>
            </a:r>
            <a:r>
              <a:rPr lang="en-US" altLang="ja-JP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102-0082</a:t>
            </a:r>
            <a:r>
              <a:rPr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東京都千代田区一番町</a:t>
            </a:r>
            <a:r>
              <a:rPr lang="en-US" altLang="ja-JP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19</a:t>
            </a:r>
            <a:r>
              <a:rPr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番地</a:t>
            </a:r>
            <a:endParaRPr lang="en-US" altLang="ja-JP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TEL03-6265-4800(</a:t>
            </a:r>
            <a:r>
              <a:rPr kumimoji="1"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代</a:t>
            </a:r>
            <a:r>
              <a:rPr kumimoji="1" lang="en-US" altLang="ja-JP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87565" y="9084682"/>
            <a:ext cx="6014798" cy="72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="" xmlns:a16="http://schemas.microsoft.com/office/drawing/2014/main" id="{7C1DDBD5-09CB-4C1F-B854-718A4481E3F1}"/>
              </a:ext>
            </a:extLst>
          </p:cNvPr>
          <p:cNvSpPr/>
          <p:nvPr/>
        </p:nvSpPr>
        <p:spPr>
          <a:xfrm>
            <a:off x="2060090" y="1446646"/>
            <a:ext cx="2608045" cy="276999"/>
          </a:xfrm>
          <a:prstGeom prst="rect">
            <a:avLst/>
          </a:prstGeom>
        </p:spPr>
        <p:txBody>
          <a:bodyPr wrap="square" lIns="96000" rIns="96000" rtlCol="0" anchor="ctr">
            <a:spAutoFit/>
          </a:bodyPr>
          <a:lstStyle/>
          <a:p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http://nosai-zenkokuren.or.jp/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87565" y="9267039"/>
            <a:ext cx="6701305" cy="5539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80975" lvl="0" indent="-180975"/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農林水産省経営局保険課　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975" lvl="0" indent="-180975"/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03-6744-7147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975" lvl="0" indent="-180975"/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ホームページ：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http://www.maff.go.jp/j/keiei/nogyohoken/syu_kyosai.html</a:t>
            </a:r>
            <a:r>
              <a:rPr lang="ja-JP" altLang="en-US" sz="1000" dirty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endParaRPr lang="en-US" altLang="ja-JP" sz="10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751" y="1135862"/>
            <a:ext cx="641223" cy="64122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65" y="1903296"/>
            <a:ext cx="6726240" cy="737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13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1750">
          <a:solidFill>
            <a:srgbClr val="92D050"/>
          </a:solidFill>
        </a:ln>
      </a:spPr>
      <a:bodyPr wrap="square" lIns="72000" rIns="72000" rtlCol="0" anchor="ctr">
        <a:spAutoFit/>
      </a:bodyPr>
      <a:lstStyle>
        <a:defPPr algn="ctr">
          <a:defRPr kumimoji="1" sz="1200" b="1" dirty="0">
            <a:latin typeface="HG丸ｺﾞｼｯｸM-PRO" panose="020F0600000000000000" pitchFamily="50" charset="-128"/>
            <a:ea typeface="HG丸ｺﾞｼｯｸM-PRO" panose="020F0600000000000000" pitchFamily="50" charset="-128"/>
            <a:cs typeface="メイリオ" panose="020B0604030504040204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72000" rIns="72000">
        <a:spAutoFit/>
      </a:bodyPr>
      <a:lstStyle>
        <a:defPPr>
          <a:defRPr sz="1200" b="1" dirty="0" smtClean="0">
            <a:latin typeface="HG丸ｺﾞｼｯｸM-PRO" panose="020F0600000000000000" pitchFamily="50" charset="-128"/>
            <a:ea typeface="HG丸ｺﾞｼｯｸM-PRO" panose="020F0600000000000000" pitchFamily="50" charset="-128"/>
            <a:cs typeface="メイリオ" panose="020B0604030504040204" pitchFamily="50" charset="-128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9581</TotalTime>
  <Words>656</Words>
  <Application>Microsoft Office PowerPoint</Application>
  <PresentationFormat>A4 210 x 297 mm</PresentationFormat>
  <Paragraphs>125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HG丸ｺﾞｼｯｸM-PRO</vt:lpstr>
      <vt:lpstr>ＭＳ Ｐゴシック</vt:lpstr>
      <vt:lpstr>ＭＳ ゴシック</vt:lpstr>
      <vt:lpstr>メイリオ</vt:lpstr>
      <vt:lpstr>Arial</vt:lpstr>
      <vt:lpstr>Calibri</vt:lpstr>
      <vt:lpstr>Office ​​テーマ</vt:lpstr>
      <vt:lpstr>1_Office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三上　拓海</dc:creator>
  <cp:lastModifiedBy>土居　照昌</cp:lastModifiedBy>
  <cp:revision>1795</cp:revision>
  <cp:lastPrinted>2018-08-01T05:34:48Z</cp:lastPrinted>
  <dcterms:created xsi:type="dcterms:W3CDTF">2018-03-22T11:49:20Z</dcterms:created>
  <dcterms:modified xsi:type="dcterms:W3CDTF">2018-08-01T05:54:17Z</dcterms:modified>
</cp:coreProperties>
</file>